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slides/slide94.xml" ContentType="application/vnd.openxmlformats-officedocument.presentationml.slide+xml"/>
  <Override PartName="/ppt/slides/slide142.xml" ContentType="application/vnd.openxmlformats-officedocument.presentationml.slide+xml"/>
  <Override PartName="/ppt/slides/slide229.xml" ContentType="application/vnd.openxmlformats-officedocument.presentationml.slide+xml"/>
  <Override PartName="/ppt/slides/slide36.xml" ContentType="application/vnd.openxmlformats-officedocument.presentationml.slide+xml"/>
  <Override PartName="/ppt/slides/slide83.xml" ContentType="application/vnd.openxmlformats-officedocument.presentationml.slide+xml"/>
  <Override PartName="/ppt/slides/slide120.xml" ContentType="application/vnd.openxmlformats-officedocument.presentationml.slide+xml"/>
  <Override PartName="/ppt/slides/slide131.xml" ContentType="application/vnd.openxmlformats-officedocument.presentationml.slide+xml"/>
  <Override PartName="/ppt/slides/slide218.xml" ContentType="application/vnd.openxmlformats-officedocument.presentationml.slide+xml"/>
  <Override PartName="/ppt/slides/slide25.xml" ContentType="application/vnd.openxmlformats-officedocument.presentationml.slide+xml"/>
  <Override PartName="/ppt/slides/slide72.xml" ContentType="application/vnd.openxmlformats-officedocument.presentationml.slide+xml"/>
  <Override PartName="/ppt/slides/slide207.xml" ContentType="application/vnd.openxmlformats-officedocument.presentationml.slid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232.xml" ContentType="application/vnd.openxmlformats-officedocument.presentationml.slide+xml"/>
  <Override PartName="/ppt/slides/slide169.xml" ContentType="application/vnd.openxmlformats-officedocument.presentationml.slide+xml"/>
  <Override PartName="/ppt/slides/slide221.xml" ContentType="application/vnd.openxmlformats-officedocument.presentationml.slide+xml"/>
  <Override PartName="/ppt/tableStyles.xml" ContentType="application/vnd.openxmlformats-officedocument.presentationml.tableStyles+xml"/>
  <Override PartName="/ppt/slides/slide147.xml" ContentType="application/vnd.openxmlformats-officedocument.presentationml.slide+xml"/>
  <Override PartName="/ppt/slides/slide158.xml" ContentType="application/vnd.openxmlformats-officedocument.presentationml.slide+xml"/>
  <Override PartName="/ppt/slides/slide194.xml" ContentType="application/vnd.openxmlformats-officedocument.presentationml.slide+xml"/>
  <Override PartName="/ppt/slides/slide210.xml" ContentType="application/vnd.openxmlformats-officedocument.presentationml.slide+xml"/>
  <Override PartName="/ppt/slides/slide99.xml" ContentType="application/vnd.openxmlformats-officedocument.presentationml.slide+xml"/>
  <Override PartName="/ppt/slides/slide136.xml" ContentType="application/vnd.openxmlformats-officedocument.presentationml.slide+xml"/>
  <Override PartName="/ppt/slides/slide183.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25.xml" ContentType="application/vnd.openxmlformats-officedocument.presentationml.slide+xml"/>
  <Override PartName="/ppt/slides/slide172.xml" ContentType="application/vnd.openxmlformats-officedocument.presentationml.slide+xml"/>
  <Override PartName="/ppt/slides/slide5.xml" ContentType="application/vnd.openxmlformats-officedocument.presentationml.slide+xml"/>
  <Override PartName="/ppt/slides/slide19.xml" ContentType="application/vnd.openxmlformats-officedocument.presentationml.slide+xml"/>
  <Override PartName="/ppt/slides/slide66.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s/slide150.xml" ContentType="application/vnd.openxmlformats-officedocument.presentationml.slide+xml"/>
  <Override PartName="/ppt/slides/slide161.xml" ContentType="application/vnd.openxmlformats-officedocument.presentationml.slide+xml"/>
  <Override PartName="/ppt/slideLayouts/slideLayout7.xml" ContentType="application/vnd.openxmlformats-officedocument.presentationml.slideLayout+xml"/>
  <Override PartName="/ppt/slides/slide5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215.xml" ContentType="application/vnd.openxmlformats-officedocument.presentationml.slide+xml"/>
  <Override PartName="/ppt/slides/slide226.xml" ContentType="application/vnd.openxmlformats-officedocument.presentationml.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slides/slide199.xml" ContentType="application/vnd.openxmlformats-officedocument.presentationml.slide+xml"/>
  <Override PartName="/ppt/slides/slide204.xml" ContentType="application/vnd.openxmlformats-officedocument.presentationml.slide+xml"/>
  <Override PartName="/ppt/slides/slide233.xml" ContentType="application/vnd.openxmlformats-officedocument.presentationml.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slides/slide159.xml" ContentType="application/vnd.openxmlformats-officedocument.presentationml.slide+xml"/>
  <Override PartName="/ppt/slides/slide188.xml" ContentType="application/vnd.openxmlformats-officedocument.presentationml.slide+xml"/>
  <Override PartName="/ppt/slides/slide211.xml" ContentType="application/vnd.openxmlformats-officedocument.presentationml.slide+xml"/>
  <Override PartName="/ppt/slides/slide222.xml" ContentType="application/vnd.openxmlformats-officedocument.presentationml.slide+xml"/>
  <Override PartName="/ppt/slides/slide119.xml" ContentType="application/vnd.openxmlformats-officedocument.presentationml.slide+xml"/>
  <Override PartName="/ppt/slides/slide148.xml" ContentType="application/vnd.openxmlformats-officedocument.presentationml.slide+xml"/>
  <Override PartName="/ppt/slides/slide166.xml" ContentType="application/vnd.openxmlformats-officedocument.presentationml.slide+xml"/>
  <Override PartName="/ppt/slides/slide177.xml" ContentType="application/vnd.openxmlformats-officedocument.presentationml.slide+xml"/>
  <Override PartName="/ppt/slides/slide195.xml" ContentType="application/vnd.openxmlformats-officedocument.presentationml.slide+xml"/>
  <Override PartName="/ppt/slides/slide20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108.xml" ContentType="application/vnd.openxmlformats-officedocument.presentationml.slide+xml"/>
  <Override PartName="/ppt/slides/slide126.xml" ContentType="application/vnd.openxmlformats-officedocument.presentationml.slide+xml"/>
  <Override PartName="/ppt/slides/slide137.xml" ContentType="application/vnd.openxmlformats-officedocument.presentationml.slide+xml"/>
  <Override PartName="/ppt/slides/slide155.xml" ContentType="application/vnd.openxmlformats-officedocument.presentationml.slide+xml"/>
  <Override PartName="/ppt/slides/slide173.xml" ContentType="application/vnd.openxmlformats-officedocument.presentationml.slide+xml"/>
  <Override PartName="/ppt/slides/slide184.xml" ContentType="application/vnd.openxmlformats-officedocument.presentationml.slide+xml"/>
  <Override PartName="/ppt/slides/slide49.xml" ContentType="application/vnd.openxmlformats-officedocument.presentationml.slide+xml"/>
  <Override PartName="/ppt/slides/slide78.xml" ContentType="application/vnd.openxmlformats-officedocument.presentationml.slide+xml"/>
  <Override PartName="/ppt/slides/slide96.xml" ContentType="application/vnd.openxmlformats-officedocument.presentationml.slide+xml"/>
  <Override PartName="/ppt/slides/slide115.xml" ContentType="application/vnd.openxmlformats-officedocument.presentationml.slide+xml"/>
  <Override PartName="/ppt/slides/slide144.xml" ContentType="application/vnd.openxmlformats-officedocument.presentationml.slide+xml"/>
  <Override PartName="/ppt/slides/slide162.xml" ContentType="application/vnd.openxmlformats-officedocument.presentationml.slide+xml"/>
  <Override PartName="/ppt/slides/slide191.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s/slide133.xml" ContentType="application/vnd.openxmlformats-officedocument.presentationml.slide+xml"/>
  <Override PartName="/ppt/slides/slide151.xml" ContentType="application/vnd.openxmlformats-officedocument.presentationml.slide+xml"/>
  <Override PartName="/ppt/slides/slide180.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s/slide140.xml" ContentType="application/vnd.openxmlformats-officedocument.presentationml.slide+xml"/>
  <Override PartName="/ppt/slides/slide209.xml" ContentType="application/vnd.openxmlformats-officedocument.presentationml.slide+xml"/>
  <Override PartName="/ppt/slides/slide227.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Override PartName="/ppt/slides/slide216.xml" ContentType="application/vnd.openxmlformats-officedocument.presentationml.slide+xml"/>
  <Override PartName="/ppt/slides/slide234.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89.xml" ContentType="application/vnd.openxmlformats-officedocument.presentationml.slide+xml"/>
  <Override PartName="/ppt/slides/slide205.xml" ContentType="application/vnd.openxmlformats-officedocument.presentationml.slide+xml"/>
  <Override PartName="/ppt/slides/slide223.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s/slide149.xml" ContentType="application/vnd.openxmlformats-officedocument.presentationml.slide+xml"/>
  <Override PartName="/ppt/slides/slide178.xml" ContentType="application/vnd.openxmlformats-officedocument.presentationml.slide+xml"/>
  <Override PartName="/ppt/slides/slide196.xml" ContentType="application/vnd.openxmlformats-officedocument.presentationml.slide+xml"/>
  <Override PartName="/ppt/slides/slide212.xml" ContentType="application/vnd.openxmlformats-officedocument.presentationml.slide+xml"/>
  <Override PartName="/ppt/slides/slide230.xml" ContentType="application/vnd.openxmlformats-officedocument.presentationml.slide+xml"/>
  <Override PartName="/ppt/slideLayouts/slideLayout11.xml" ContentType="application/vnd.openxmlformats-officedocument.presentationml.slideLayout+xml"/>
  <Override PartName="/ppt/slides/slide138.xml" ContentType="application/vnd.openxmlformats-officedocument.presentationml.slide+xml"/>
  <Override PartName="/ppt/slides/slide167.xml" ContentType="application/vnd.openxmlformats-officedocument.presentationml.slide+xml"/>
  <Override PartName="/ppt/slides/slide185.xml" ContentType="application/vnd.openxmlformats-officedocument.presentationml.slide+xml"/>
  <Override PartName="/ppt/slides/slide201.xml" ContentType="application/vnd.openxmlformats-officedocument.presentationml.slide+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slides/slide145.xml" ContentType="application/vnd.openxmlformats-officedocument.presentationml.slide+xml"/>
  <Override PartName="/ppt/slides/slide156.xml" ContentType="application/vnd.openxmlformats-officedocument.presentationml.slide+xml"/>
  <Override PartName="/ppt/slides/slide174.xml" ContentType="application/vnd.openxmlformats-officedocument.presentationml.slide+xml"/>
  <Override PartName="/ppt/slides/slide192.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s/slide134.xml" ContentType="application/vnd.openxmlformats-officedocument.presentationml.slide+xml"/>
  <Override PartName="/ppt/slides/slide163.xml" ContentType="application/vnd.openxmlformats-officedocument.presentationml.slide+xml"/>
  <Override PartName="/ppt/slides/slide181.xml" ContentType="application/vnd.openxmlformats-officedocument.presentationml.slide+xml"/>
  <Override PartName="/ppt/slideLayouts/slideLayout9.xml" ContentType="application/vnd.openxmlformats-officedocument.presentationml.slideLayou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slides/slide141.xml" ContentType="application/vnd.openxmlformats-officedocument.presentationml.slide+xml"/>
  <Override PartName="/ppt/slides/slide152.xml" ContentType="application/vnd.openxmlformats-officedocument.presentationml.slide+xml"/>
  <Override PartName="/ppt/slides/slide170.xml" ContentType="application/vnd.openxmlformats-officedocument.presentationml.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30.xml" ContentType="application/vnd.openxmlformats-officedocument.presentationml.slide+xml"/>
  <Override PartName="/ppt/slides/slide217.xml" ContentType="application/vnd.openxmlformats-officedocument.presentationml.slide+xml"/>
  <Override PartName="/ppt/slides/slide228.xml" ContentType="application/vnd.openxmlformats-officedocument.presentationml.slide+xml"/>
  <Override PartName="/ppt/slideLayouts/slideLayout5.xml" ContentType="application/vnd.openxmlformats-officedocument.presentationml.slideLayout+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Override PartName="/ppt/slides/slide206.xml" ContentType="application/vnd.openxmlformats-officedocument.presentationml.slide+xml"/>
  <Override PartName="/ppt/slides/slide235.xml" ContentType="application/vnd.openxmlformats-officedocument.presentationml.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s/slide213.xml" ContentType="application/vnd.openxmlformats-officedocument.presentationml.slide+xml"/>
  <Override PartName="/ppt/slides/slide224.xml" ContentType="application/vnd.openxmlformats-officedocument.presentationml.slide+xml"/>
  <Override PartName="/ppt/slideLayouts/slideLayout1.xml" ContentType="application/vnd.openxmlformats-officedocument.presentationml.slideLayout+xml"/>
  <Override PartName="/ppt/slides/slide20.xml" ContentType="application/vnd.openxmlformats-officedocument.presentationml.slide+xml"/>
  <Override PartName="/ppt/slides/slide168.xml" ContentType="application/vnd.openxmlformats-officedocument.presentationml.slide+xml"/>
  <Override PartName="/ppt/slides/slide179.xml" ContentType="application/vnd.openxmlformats-officedocument.presentationml.slide+xml"/>
  <Override PartName="/ppt/slides/slide197.xml" ContentType="application/vnd.openxmlformats-officedocument.presentationml.slide+xml"/>
  <Override PartName="/ppt/slides/slide202.xml" ContentType="application/vnd.openxmlformats-officedocument.presentationml.slide+xml"/>
  <Override PartName="/ppt/slides/slide231.xml" ContentType="application/vnd.openxmlformats-officedocument.presentationml.slide+xml"/>
  <Override PartName="/ppt/slides/slide139.xml" ContentType="application/vnd.openxmlformats-officedocument.presentationml.slide+xml"/>
  <Override PartName="/ppt/slides/slide157.xml" ContentType="application/vnd.openxmlformats-officedocument.presentationml.slide+xml"/>
  <Override PartName="/ppt/slides/slide186.xml" ContentType="application/vnd.openxmlformats-officedocument.presentationml.slide+xml"/>
  <Override PartName="/ppt/slides/slide220.xml" ContentType="application/vnd.openxmlformats-officedocument.presentationml.slide+xml"/>
  <Override PartName="/ppt/slides/slide98.xml" ContentType="application/vnd.openxmlformats-officedocument.presentationml.slide+xml"/>
  <Override PartName="/ppt/slides/slide117.xml" ContentType="application/vnd.openxmlformats-officedocument.presentationml.slide+xml"/>
  <Override PartName="/ppt/slides/slide128.xml" ContentType="application/vnd.openxmlformats-officedocument.presentationml.slide+xml"/>
  <Override PartName="/ppt/slides/slide146.xml" ContentType="application/vnd.openxmlformats-officedocument.presentationml.slide+xml"/>
  <Override PartName="/ppt/slides/slide164.xml" ContentType="application/vnd.openxmlformats-officedocument.presentationml.slide+xml"/>
  <Override PartName="/ppt/slides/slide175.xml" ContentType="application/vnd.openxmlformats-officedocument.presentationml.slide+xml"/>
  <Override PartName="/ppt/slides/slide193.xml" ContentType="application/vnd.openxmlformats-officedocument.presentationml.slide+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slides/slide106.xml" ContentType="application/vnd.openxmlformats-officedocument.presentationml.slide+xml"/>
  <Override PartName="/ppt/slides/slide124.xml" ContentType="application/vnd.openxmlformats-officedocument.presentationml.slide+xml"/>
  <Override PartName="/ppt/slides/slide135.xml" ContentType="application/vnd.openxmlformats-officedocument.presentationml.slide+xml"/>
  <Override PartName="/ppt/slides/slide153.xml" ContentType="application/vnd.openxmlformats-officedocument.presentationml.slide+xml"/>
  <Override PartName="/ppt/slides/slide171.xml" ContentType="application/vnd.openxmlformats-officedocument.presentationml.slide+xml"/>
  <Override PartName="/ppt/slides/slide182.xml" ContentType="application/vnd.openxmlformats-officedocument.presentationml.slide+xml"/>
  <Override PartName="/ppt/slides/slide29.xml" ContentType="application/vnd.openxmlformats-officedocument.presentationml.slide+xml"/>
  <Override PartName="/ppt/slides/slide76.xml" ContentType="application/vnd.openxmlformats-officedocument.presentationml.slide+xml"/>
  <Override PartName="/ppt/slides/slide113.xml" ContentType="application/vnd.openxmlformats-officedocument.presentationml.slide+xml"/>
  <Override PartName="/ppt/slides/slide160.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102.xml" ContentType="application/vnd.openxmlformats-officedocument.presentationml.slide+xml"/>
  <Override PartName="/ppt/slides/slide236.xml" ContentType="application/vnd.openxmlformats-officedocument.presentationml.slide+xml"/>
  <Override PartName="/ppt/slideLayouts/slideLayout6.xml" ContentType="application/vnd.openxmlformats-officedocument.presentationml.slideLayout+xml"/>
  <Override PartName="/ppt/slides/slide43.xml" ContentType="application/vnd.openxmlformats-officedocument.presentationml.slide+xml"/>
  <Override PartName="/ppt/slides/slide90.xml" ContentType="application/vnd.openxmlformats-officedocument.presentationml.slide+xml"/>
  <Override PartName="/ppt/slides/slide225.xml" ContentType="application/vnd.openxmlformats-officedocument.presentationml.slide+xml"/>
  <Override PartName="/ppt/theme/theme1.xml" ContentType="application/vnd.openxmlformats-officedocument.theme+xml"/>
  <Override PartName="/ppt/slides/slide32.xml" ContentType="application/vnd.openxmlformats-officedocument.presentationml.slide+xml"/>
  <Override PartName="/ppt/slides/slide214.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Override PartName="/ppt/slides/slide187.xml" ContentType="application/vnd.openxmlformats-officedocument.presentationml.slide+xml"/>
  <Override PartName="/ppt/slides/slide198.xml" ContentType="application/vnd.openxmlformats-officedocument.presentationml.slide+xml"/>
  <Override PartName="/ppt/slides/slide203.xml" ContentType="application/vnd.openxmlformats-officedocument.presentationml.slide+xml"/>
  <Override PartName="/ppt/slides/slide129.xml" ContentType="application/vnd.openxmlformats-officedocument.presentationml.slide+xml"/>
  <Override PartName="/ppt/slides/slide176.xml" ContentType="application/vnd.openxmlformats-officedocument.presentationml.slide+xml"/>
  <Override PartName="/ppt/slides/slide118.xml" ContentType="application/vnd.openxmlformats-officedocument.presentationml.slide+xml"/>
  <Override PartName="/ppt/slides/slide165.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107.xml" ContentType="application/vnd.openxmlformats-officedocument.presentationml.slide+xml"/>
  <Override PartName="/ppt/slides/slide143.xml" ContentType="application/vnd.openxmlformats-officedocument.presentationml.slide+xml"/>
  <Override PartName="/ppt/slides/slide154.xml" ContentType="application/vnd.openxmlformats-officedocument.presentationml.slide+xml"/>
  <Override PartName="/ppt/slides/slide190.xml" ContentType="application/vnd.openxmlformats-officedocument.presentationml.slide+xml"/>
  <Override PartName="/ppt/viewProps.xml" ContentType="application/vnd.openxmlformats-officedocument.presentationml.viewProps+xml"/>
  <Override PartName="/ppt/slides/slide48.xml" ContentType="application/vnd.openxmlformats-officedocument.presentationml.slide+xml"/>
  <Override PartName="/ppt/slides/slide95.xml" ContentType="application/vnd.openxmlformats-officedocument.presentationml.slide+xml"/>
  <Override PartName="/ppt/slides/slide132.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slides/slide208.xml" ContentType="application/vnd.openxmlformats-officedocument.presentationml.slide+xml"/>
  <Override PartName="/ppt/slides/slide219.xml" ContentType="application/vnd.openxmlformats-officedocument.presentationml.slide+xml"/>
  <Override PartName="/ppt/presProps.xml" ContentType="application/vnd.openxmlformats-officedocument.presentationml.presProps+xml"/>
  <Override PartName="/ppt/slides/slide1.xml" ContentType="application/vnd.openxmlformats-officedocument.presentationml.slide+xml"/>
  <Override PartName="/ppt/slides/slide15.xml" ContentType="application/vnd.openxmlformats-officedocument.presentationml.slide+xml"/>
  <Override PartName="/ppt/slides/slide62.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sldIdLst>
    <p:sldId id="256" r:id="rId2"/>
    <p:sldId id="259" r:id="rId3"/>
    <p:sldId id="341" r:id="rId4"/>
    <p:sldId id="342" r:id="rId5"/>
    <p:sldId id="343" r:id="rId6"/>
    <p:sldId id="344" r:id="rId7"/>
    <p:sldId id="346" r:id="rId8"/>
    <p:sldId id="347" r:id="rId9"/>
    <p:sldId id="348" r:id="rId10"/>
    <p:sldId id="349" r:id="rId11"/>
    <p:sldId id="350" r:id="rId12"/>
    <p:sldId id="351" r:id="rId13"/>
    <p:sldId id="352" r:id="rId14"/>
    <p:sldId id="353" r:id="rId15"/>
    <p:sldId id="354" r:id="rId16"/>
    <p:sldId id="355" r:id="rId17"/>
    <p:sldId id="357" r:id="rId18"/>
    <p:sldId id="360" r:id="rId19"/>
    <p:sldId id="546" r:id="rId20"/>
    <p:sldId id="361" r:id="rId21"/>
    <p:sldId id="362" r:id="rId22"/>
    <p:sldId id="363" r:id="rId23"/>
    <p:sldId id="364" r:id="rId24"/>
    <p:sldId id="365" r:id="rId25"/>
    <p:sldId id="366" r:id="rId26"/>
    <p:sldId id="367" r:id="rId27"/>
    <p:sldId id="368" r:id="rId28"/>
    <p:sldId id="369" r:id="rId29"/>
    <p:sldId id="370" r:id="rId30"/>
    <p:sldId id="371" r:id="rId31"/>
    <p:sldId id="372" r:id="rId32"/>
    <p:sldId id="373" r:id="rId33"/>
    <p:sldId id="374" r:id="rId34"/>
    <p:sldId id="375" r:id="rId35"/>
    <p:sldId id="376" r:id="rId36"/>
    <p:sldId id="377" r:id="rId37"/>
    <p:sldId id="378" r:id="rId38"/>
    <p:sldId id="379" r:id="rId39"/>
    <p:sldId id="380" r:id="rId40"/>
    <p:sldId id="381" r:id="rId41"/>
    <p:sldId id="382" r:id="rId42"/>
    <p:sldId id="383" r:id="rId43"/>
    <p:sldId id="384" r:id="rId44"/>
    <p:sldId id="385" r:id="rId45"/>
    <p:sldId id="386" r:id="rId46"/>
    <p:sldId id="387" r:id="rId47"/>
    <p:sldId id="388" r:id="rId48"/>
    <p:sldId id="389" r:id="rId49"/>
    <p:sldId id="390" r:id="rId50"/>
    <p:sldId id="392" r:id="rId51"/>
    <p:sldId id="393" r:id="rId52"/>
    <p:sldId id="395" r:id="rId53"/>
    <p:sldId id="396" r:id="rId54"/>
    <p:sldId id="397" r:id="rId55"/>
    <p:sldId id="398" r:id="rId56"/>
    <p:sldId id="399" r:id="rId57"/>
    <p:sldId id="400" r:id="rId58"/>
    <p:sldId id="401" r:id="rId59"/>
    <p:sldId id="402" r:id="rId60"/>
    <p:sldId id="403" r:id="rId61"/>
    <p:sldId id="404" r:id="rId62"/>
    <p:sldId id="405" r:id="rId63"/>
    <p:sldId id="406" r:id="rId64"/>
    <p:sldId id="407" r:id="rId65"/>
    <p:sldId id="408" r:id="rId66"/>
    <p:sldId id="409" r:id="rId67"/>
    <p:sldId id="410" r:id="rId68"/>
    <p:sldId id="411" r:id="rId69"/>
    <p:sldId id="412" r:id="rId70"/>
    <p:sldId id="413" r:id="rId71"/>
    <p:sldId id="414" r:id="rId72"/>
    <p:sldId id="415" r:id="rId73"/>
    <p:sldId id="416" r:id="rId74"/>
    <p:sldId id="417" r:id="rId75"/>
    <p:sldId id="418" r:id="rId76"/>
    <p:sldId id="419" r:id="rId77"/>
    <p:sldId id="422" r:id="rId78"/>
    <p:sldId id="421" r:id="rId79"/>
    <p:sldId id="423" r:id="rId80"/>
    <p:sldId id="420" r:id="rId81"/>
    <p:sldId id="424" r:id="rId82"/>
    <p:sldId id="425" r:id="rId83"/>
    <p:sldId id="427" r:id="rId84"/>
    <p:sldId id="428" r:id="rId85"/>
    <p:sldId id="429" r:id="rId86"/>
    <p:sldId id="426" r:id="rId87"/>
    <p:sldId id="430" r:id="rId88"/>
    <p:sldId id="431" r:id="rId89"/>
    <p:sldId id="432" r:id="rId90"/>
    <p:sldId id="433" r:id="rId91"/>
    <p:sldId id="434" r:id="rId92"/>
    <p:sldId id="435" r:id="rId93"/>
    <p:sldId id="436" r:id="rId94"/>
    <p:sldId id="437" r:id="rId95"/>
    <p:sldId id="438" r:id="rId96"/>
    <p:sldId id="439" r:id="rId97"/>
    <p:sldId id="441" r:id="rId98"/>
    <p:sldId id="442" r:id="rId99"/>
    <p:sldId id="443" r:id="rId100"/>
    <p:sldId id="444" r:id="rId101"/>
    <p:sldId id="445" r:id="rId102"/>
    <p:sldId id="446" r:id="rId103"/>
    <p:sldId id="447" r:id="rId104"/>
    <p:sldId id="449" r:id="rId105"/>
    <p:sldId id="450" r:id="rId106"/>
    <p:sldId id="451" r:id="rId107"/>
    <p:sldId id="456" r:id="rId108"/>
    <p:sldId id="455" r:id="rId109"/>
    <p:sldId id="454" r:id="rId110"/>
    <p:sldId id="453" r:id="rId111"/>
    <p:sldId id="457" r:id="rId112"/>
    <p:sldId id="452" r:id="rId113"/>
    <p:sldId id="458" r:id="rId114"/>
    <p:sldId id="459" r:id="rId115"/>
    <p:sldId id="462" r:id="rId116"/>
    <p:sldId id="461" r:id="rId117"/>
    <p:sldId id="460" r:id="rId118"/>
    <p:sldId id="465" r:id="rId119"/>
    <p:sldId id="464" r:id="rId120"/>
    <p:sldId id="463" r:id="rId121"/>
    <p:sldId id="466" r:id="rId122"/>
    <p:sldId id="467" r:id="rId123"/>
    <p:sldId id="468" r:id="rId124"/>
    <p:sldId id="469" r:id="rId125"/>
    <p:sldId id="475" r:id="rId126"/>
    <p:sldId id="474" r:id="rId127"/>
    <p:sldId id="473" r:id="rId128"/>
    <p:sldId id="472" r:id="rId129"/>
    <p:sldId id="471" r:id="rId130"/>
    <p:sldId id="470" r:id="rId131"/>
    <p:sldId id="476" r:id="rId132"/>
    <p:sldId id="477" r:id="rId133"/>
    <p:sldId id="481" r:id="rId134"/>
    <p:sldId id="480" r:id="rId135"/>
    <p:sldId id="479" r:id="rId136"/>
    <p:sldId id="482" r:id="rId137"/>
    <p:sldId id="483" r:id="rId138"/>
    <p:sldId id="487" r:id="rId139"/>
    <p:sldId id="486" r:id="rId140"/>
    <p:sldId id="485" r:id="rId141"/>
    <p:sldId id="490" r:id="rId142"/>
    <p:sldId id="489" r:id="rId143"/>
    <p:sldId id="488" r:id="rId144"/>
    <p:sldId id="484" r:id="rId145"/>
    <p:sldId id="491" r:id="rId146"/>
    <p:sldId id="492" r:id="rId147"/>
    <p:sldId id="478" r:id="rId148"/>
    <p:sldId id="496" r:id="rId149"/>
    <p:sldId id="495" r:id="rId150"/>
    <p:sldId id="494" r:id="rId151"/>
    <p:sldId id="493" r:id="rId152"/>
    <p:sldId id="500" r:id="rId153"/>
    <p:sldId id="499" r:id="rId154"/>
    <p:sldId id="498" r:id="rId155"/>
    <p:sldId id="497" r:id="rId156"/>
    <p:sldId id="501" r:id="rId157"/>
    <p:sldId id="502" r:id="rId158"/>
    <p:sldId id="503" r:id="rId159"/>
    <p:sldId id="504" r:id="rId160"/>
    <p:sldId id="505" r:id="rId161"/>
    <p:sldId id="506" r:id="rId162"/>
    <p:sldId id="507" r:id="rId163"/>
    <p:sldId id="508" r:id="rId164"/>
    <p:sldId id="509" r:id="rId165"/>
    <p:sldId id="511" r:id="rId166"/>
    <p:sldId id="513" r:id="rId167"/>
    <p:sldId id="512" r:id="rId168"/>
    <p:sldId id="510" r:id="rId169"/>
    <p:sldId id="514" r:id="rId170"/>
    <p:sldId id="515" r:id="rId171"/>
    <p:sldId id="516" r:id="rId172"/>
    <p:sldId id="519" r:id="rId173"/>
    <p:sldId id="518" r:id="rId174"/>
    <p:sldId id="520" r:id="rId175"/>
    <p:sldId id="521" r:id="rId176"/>
    <p:sldId id="522" r:id="rId177"/>
    <p:sldId id="525" r:id="rId178"/>
    <p:sldId id="524" r:id="rId179"/>
    <p:sldId id="523" r:id="rId180"/>
    <p:sldId id="526" r:id="rId181"/>
    <p:sldId id="527" r:id="rId182"/>
    <p:sldId id="528" r:id="rId183"/>
    <p:sldId id="529" r:id="rId184"/>
    <p:sldId id="530" r:id="rId185"/>
    <p:sldId id="531" r:id="rId186"/>
    <p:sldId id="533" r:id="rId187"/>
    <p:sldId id="532" r:id="rId188"/>
    <p:sldId id="535" r:id="rId189"/>
    <p:sldId id="536" r:id="rId190"/>
    <p:sldId id="537" r:id="rId191"/>
    <p:sldId id="538" r:id="rId192"/>
    <p:sldId id="539" r:id="rId193"/>
    <p:sldId id="541" r:id="rId194"/>
    <p:sldId id="540" r:id="rId195"/>
    <p:sldId id="542" r:id="rId196"/>
    <p:sldId id="544" r:id="rId197"/>
    <p:sldId id="299" r:id="rId198"/>
    <p:sldId id="300" r:id="rId199"/>
    <p:sldId id="308" r:id="rId200"/>
    <p:sldId id="309" r:id="rId201"/>
    <p:sldId id="310" r:id="rId202"/>
    <p:sldId id="311" r:id="rId203"/>
    <p:sldId id="301" r:id="rId204"/>
    <p:sldId id="312" r:id="rId205"/>
    <p:sldId id="313" r:id="rId206"/>
    <p:sldId id="302" r:id="rId207"/>
    <p:sldId id="314" r:id="rId208"/>
    <p:sldId id="315" r:id="rId209"/>
    <p:sldId id="316" r:id="rId210"/>
    <p:sldId id="303" r:id="rId211"/>
    <p:sldId id="317" r:id="rId212"/>
    <p:sldId id="318" r:id="rId213"/>
    <p:sldId id="319" r:id="rId214"/>
    <p:sldId id="320" r:id="rId215"/>
    <p:sldId id="321" r:id="rId216"/>
    <p:sldId id="322" r:id="rId217"/>
    <p:sldId id="323" r:id="rId218"/>
    <p:sldId id="324" r:id="rId219"/>
    <p:sldId id="325" r:id="rId220"/>
    <p:sldId id="326" r:id="rId221"/>
    <p:sldId id="327" r:id="rId222"/>
    <p:sldId id="328" r:id="rId223"/>
    <p:sldId id="329" r:id="rId224"/>
    <p:sldId id="330" r:id="rId225"/>
    <p:sldId id="331" r:id="rId226"/>
    <p:sldId id="332" r:id="rId227"/>
    <p:sldId id="333" r:id="rId228"/>
    <p:sldId id="334" r:id="rId229"/>
    <p:sldId id="335" r:id="rId230"/>
    <p:sldId id="304" r:id="rId231"/>
    <p:sldId id="336" r:id="rId232"/>
    <p:sldId id="307" r:id="rId233"/>
    <p:sldId id="337" r:id="rId234"/>
    <p:sldId id="339" r:id="rId235"/>
    <p:sldId id="340" r:id="rId236"/>
    <p:sldId id="298" r:id="rId23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Светлый стиль 3 - акцент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ED083AE6-46FA-4A59-8FB0-9F97EB10719F}" styleName="Светлый стиль 3 - акцент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ABFCF23-3B69-468F-B69F-88F6DE6A72F2}" styleName="Средний стиль 1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C4B1156A-380E-4F78-BDF5-A606A8083BF9}" styleName="Средний стиль 4 - акцент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D7AC3CCA-C797-4891-BE02-D94E43425B78}" styleName="Средний стиль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BDBED569-4797-4DF1-A0F4-6AAB3CD982D8}" styleName="Светлый стиль 3 - акцент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27102A9-8310-4765-A935-A1911B00CA55}" styleName="Светлый стиль 1 - акцент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6" d="100"/>
          <a:sy n="106" d="100"/>
        </p:scale>
        <p:origin x="-165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226" Type="http://schemas.openxmlformats.org/officeDocument/2006/relationships/slide" Target="slides/slide22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37" Type="http://schemas.openxmlformats.org/officeDocument/2006/relationships/slide" Target="slides/slide236.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slide" Target="slides/slide226.xml"/><Relationship Id="rId201" Type="http://schemas.openxmlformats.org/officeDocument/2006/relationships/slide" Target="slides/slide200.xml"/><Relationship Id="rId222" Type="http://schemas.openxmlformats.org/officeDocument/2006/relationships/slide" Target="slides/slide221.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82" Type="http://schemas.openxmlformats.org/officeDocument/2006/relationships/slide" Target="slides/slide181.xml"/><Relationship Id="rId187" Type="http://schemas.openxmlformats.org/officeDocument/2006/relationships/slide" Target="slides/slide186.xml"/><Relationship Id="rId217" Type="http://schemas.openxmlformats.org/officeDocument/2006/relationships/slide" Target="slides/slide216.xml"/><Relationship Id="rId1" Type="http://schemas.openxmlformats.org/officeDocument/2006/relationships/slideMaster" Target="slideMasters/slideMaster1.xml"/><Relationship Id="rId6" Type="http://schemas.openxmlformats.org/officeDocument/2006/relationships/slide" Target="slides/slide5.xml"/><Relationship Id="rId212" Type="http://schemas.openxmlformats.org/officeDocument/2006/relationships/slide" Target="slides/slide211.xml"/><Relationship Id="rId233" Type="http://schemas.openxmlformats.org/officeDocument/2006/relationships/slide" Target="slides/slide232.xml"/><Relationship Id="rId238" Type="http://schemas.openxmlformats.org/officeDocument/2006/relationships/presProps" Target="presProps.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172" Type="http://schemas.openxmlformats.org/officeDocument/2006/relationships/slide" Target="slides/slide171.xml"/><Relationship Id="rId193" Type="http://schemas.openxmlformats.org/officeDocument/2006/relationships/slide" Target="slides/slide192.xml"/><Relationship Id="rId202" Type="http://schemas.openxmlformats.org/officeDocument/2006/relationships/slide" Target="slides/slide201.xml"/><Relationship Id="rId207" Type="http://schemas.openxmlformats.org/officeDocument/2006/relationships/slide" Target="slides/slide206.xml"/><Relationship Id="rId223" Type="http://schemas.openxmlformats.org/officeDocument/2006/relationships/slide" Target="slides/slide222.xml"/><Relationship Id="rId228" Type="http://schemas.openxmlformats.org/officeDocument/2006/relationships/slide" Target="slides/slide227.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13" Type="http://schemas.openxmlformats.org/officeDocument/2006/relationships/slide" Target="slides/slide212.xml"/><Relationship Id="rId218" Type="http://schemas.openxmlformats.org/officeDocument/2006/relationships/slide" Target="slides/slide217.xml"/><Relationship Id="rId234" Type="http://schemas.openxmlformats.org/officeDocument/2006/relationships/slide" Target="slides/slide233.xml"/><Relationship Id="rId239" Type="http://schemas.openxmlformats.org/officeDocument/2006/relationships/viewProps" Target="viewProp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slide" Target="slides/slide198.xml"/><Relationship Id="rId203" Type="http://schemas.openxmlformats.org/officeDocument/2006/relationships/slide" Target="slides/slide202.xml"/><Relationship Id="rId208" Type="http://schemas.openxmlformats.org/officeDocument/2006/relationships/slide" Target="slides/slide207.xml"/><Relationship Id="rId229" Type="http://schemas.openxmlformats.org/officeDocument/2006/relationships/slide" Target="slides/slide228.xml"/><Relationship Id="rId19" Type="http://schemas.openxmlformats.org/officeDocument/2006/relationships/slide" Target="slides/slide18.xml"/><Relationship Id="rId224" Type="http://schemas.openxmlformats.org/officeDocument/2006/relationships/slide" Target="slides/slide223.xml"/><Relationship Id="rId240" Type="http://schemas.openxmlformats.org/officeDocument/2006/relationships/theme" Target="theme/theme1.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219" Type="http://schemas.openxmlformats.org/officeDocument/2006/relationships/slide" Target="slides/slide218.xml"/><Relationship Id="rId3" Type="http://schemas.openxmlformats.org/officeDocument/2006/relationships/slide" Target="slides/slide2.xml"/><Relationship Id="rId214" Type="http://schemas.openxmlformats.org/officeDocument/2006/relationships/slide" Target="slides/slide213.xml"/><Relationship Id="rId230" Type="http://schemas.openxmlformats.org/officeDocument/2006/relationships/slide" Target="slides/slide229.xml"/><Relationship Id="rId235" Type="http://schemas.openxmlformats.org/officeDocument/2006/relationships/slide" Target="slides/slide234.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220" Type="http://schemas.openxmlformats.org/officeDocument/2006/relationships/slide" Target="slides/slide219.xml"/><Relationship Id="rId225" Type="http://schemas.openxmlformats.org/officeDocument/2006/relationships/slide" Target="slides/slide224.xml"/><Relationship Id="rId241" Type="http://schemas.openxmlformats.org/officeDocument/2006/relationships/tableStyles" Target="tableStyles.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slide" Target="slides/slide214.xml"/><Relationship Id="rId236" Type="http://schemas.openxmlformats.org/officeDocument/2006/relationships/slide" Target="slides/slide235.xml"/><Relationship Id="rId26" Type="http://schemas.openxmlformats.org/officeDocument/2006/relationships/slide" Target="slides/slide25.xml"/><Relationship Id="rId231" Type="http://schemas.openxmlformats.org/officeDocument/2006/relationships/slide" Target="slides/slide230.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05.04.2016</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05.04.2016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05.04.2016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05.04.2016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5B106E36-FD25-4E2D-B0AA-010F637433A0}" type="datetimeFigureOut">
              <a:rPr lang="ru-RU" smtClean="0"/>
              <a:pPr/>
              <a:t>05.04.2016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05.04.2016</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05.04.2016</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B106E36-FD25-4E2D-B0AA-010F637433A0}" type="datetimeFigureOut">
              <a:rPr lang="ru-RU" smtClean="0"/>
              <a:pPr/>
              <a:t>05.04.2016</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5B106E36-FD25-4E2D-B0AA-010F637433A0}" type="datetimeFigureOut">
              <a:rPr lang="ru-RU" smtClean="0"/>
              <a:pPr/>
              <a:t>05.04.2016</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05.04.2016</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05.04.2016</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5B106E36-FD25-4E2D-B0AA-010F637433A0}" type="datetimeFigureOut">
              <a:rPr lang="ru-RU" smtClean="0"/>
              <a:pPr/>
              <a:t>05.04.2016</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725C68B6-61C2-468F-89AB-4B9F7531AA68}" type="slidenum">
              <a:rPr lang="ru-RU" smtClean="0"/>
              <a:pPr/>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1500174"/>
            <a:ext cx="8229600" cy="2857520"/>
          </a:xfrm>
        </p:spPr>
        <p:txBody>
          <a:bodyPr>
            <a:normAutofit/>
          </a:bodyPr>
          <a:lstStyle/>
          <a:p>
            <a:pPr algn="ctr"/>
            <a:r>
              <a:rPr lang="ru-RU" sz="3200" b="1" dirty="0" smtClean="0"/>
              <a:t>Обзор основных изменений НК РФ</a:t>
            </a:r>
            <a:br>
              <a:rPr lang="ru-RU" sz="3200" b="1" dirty="0" smtClean="0"/>
            </a:br>
            <a:r>
              <a:rPr lang="ru-RU" sz="3200" b="1" dirty="0" smtClean="0"/>
              <a:t>за 2014-2016 годы </a:t>
            </a:r>
            <a:endParaRPr lang="ru-RU"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 1 января 2014 г.</a:t>
            </a:r>
            <a:endParaRPr lang="ru-RU" dirty="0"/>
          </a:p>
        </p:txBody>
      </p:sp>
      <p:sp>
        <p:nvSpPr>
          <p:cNvPr id="3" name="Содержимое 2"/>
          <p:cNvSpPr>
            <a:spLocks noGrp="1"/>
          </p:cNvSpPr>
          <p:nvPr>
            <p:ph idx="1"/>
          </p:nvPr>
        </p:nvSpPr>
        <p:spPr>
          <a:xfrm>
            <a:off x="214282" y="1447800"/>
            <a:ext cx="8719406" cy="4800600"/>
          </a:xfrm>
        </p:spPr>
        <p:txBody>
          <a:bodyPr>
            <a:normAutofit fontScale="85000" lnSpcReduction="10000"/>
          </a:bodyPr>
          <a:lstStyle/>
          <a:p>
            <a:pPr>
              <a:buNone/>
            </a:pPr>
            <a:r>
              <a:rPr lang="ru-RU" b="1" dirty="0" smtClean="0"/>
              <a:t>Подавать сведения об открытии и закрытии счетов не нужно</a:t>
            </a:r>
            <a:endParaRPr lang="ru-RU" dirty="0" smtClean="0"/>
          </a:p>
          <a:p>
            <a:pPr>
              <a:buNone/>
            </a:pPr>
            <a:r>
              <a:rPr lang="ru-RU" dirty="0" smtClean="0"/>
              <a:t> </a:t>
            </a:r>
          </a:p>
          <a:p>
            <a:r>
              <a:rPr lang="ru-RU" dirty="0" smtClean="0"/>
              <a:t>Со 2 мая 2014 г. отменена обязанность организаций и индивидуальных предпринимателей сообщать в инспекцию об открытии (закрытии) счетов, в том числе лицевых, и о возникновении или прекращении права использовать корпоративные электронные средства платежа для переводов электронных денежных средств. Устанавливающие такие обязанности </a:t>
            </a:r>
            <a:r>
              <a:rPr lang="ru-RU" dirty="0" err="1" smtClean="0"/>
              <a:t>подп</a:t>
            </a:r>
            <a:r>
              <a:rPr lang="ru-RU" dirty="0" smtClean="0"/>
              <a:t>. 1 и 1.1 п. 2 ст. 23 НК РФ утратили силу.</a:t>
            </a:r>
          </a:p>
          <a:p>
            <a:endParaRPr lang="ru-RU" dirty="0"/>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smtClean="0"/>
              <a:t>Налог на имущество организаций (гл. 30 НК РФ) с 1 января 2014 г.</a:t>
            </a:r>
            <a:endParaRPr lang="ru-RU" sz="3200" dirty="0"/>
          </a:p>
        </p:txBody>
      </p:sp>
      <p:sp>
        <p:nvSpPr>
          <p:cNvPr id="3" name="Содержимое 2"/>
          <p:cNvSpPr>
            <a:spLocks noGrp="1"/>
          </p:cNvSpPr>
          <p:nvPr>
            <p:ph idx="1"/>
          </p:nvPr>
        </p:nvSpPr>
        <p:spPr>
          <a:xfrm>
            <a:off x="785786" y="1447800"/>
            <a:ext cx="8147902" cy="4800600"/>
          </a:xfrm>
        </p:spPr>
        <p:txBody>
          <a:bodyPr>
            <a:normAutofit fontScale="92500" lnSpcReduction="10000"/>
          </a:bodyPr>
          <a:lstStyle/>
          <a:p>
            <a:pPr>
              <a:buNone/>
            </a:pPr>
            <a:r>
              <a:rPr lang="ru-RU" b="1" dirty="0" smtClean="0"/>
              <a:t>Особенности порядка исчисления налога на имущество организаций в отношении объектов, налоговая база по которым определяется как их кадастровая стоимость</a:t>
            </a:r>
            <a:endParaRPr lang="ru-RU" dirty="0" smtClean="0"/>
          </a:p>
          <a:p>
            <a:pPr>
              <a:buNone/>
            </a:pPr>
            <a:r>
              <a:rPr lang="ru-RU" dirty="0" smtClean="0"/>
              <a:t> </a:t>
            </a:r>
          </a:p>
          <a:p>
            <a:r>
              <a:rPr lang="ru-RU" dirty="0" smtClean="0"/>
              <a:t>Налоговая база, которая определяется как утвержденная кадастровая стоимость объекта недвижимости, исчисляется отдельно от базы, рассчитываемой как среднегодовая стоимость имущества (п. 1 ст. 376, п. 3 ст. 382 НК РФ).</a:t>
            </a:r>
            <a:endParaRPr lang="ru-RU" dirty="0"/>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smtClean="0"/>
              <a:t>Налог на имущество организаций (гл. 30 НК РФ) с 1 января 2014 г.</a:t>
            </a:r>
            <a:endParaRPr lang="ru-RU" sz="3200" dirty="0"/>
          </a:p>
        </p:txBody>
      </p:sp>
      <p:sp>
        <p:nvSpPr>
          <p:cNvPr id="3" name="Содержимое 2"/>
          <p:cNvSpPr>
            <a:spLocks noGrp="1"/>
          </p:cNvSpPr>
          <p:nvPr>
            <p:ph idx="1"/>
          </p:nvPr>
        </p:nvSpPr>
        <p:spPr/>
        <p:txBody>
          <a:bodyPr/>
          <a:lstStyle/>
          <a:p>
            <a:r>
              <a:rPr lang="ru-RU" b="1" dirty="0" smtClean="0"/>
              <a:t>Применяется новое предельное значение ставки налога в отношении железнодорожных путей общего пользования, магистральных трубопроводов и некоторого иного имущества</a:t>
            </a:r>
            <a:endParaRPr lang="ru-RU" dirty="0" smtClean="0"/>
          </a:p>
          <a:p>
            <a:endParaRPr lang="ru-RU" dirty="0"/>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r>
              <a:rPr lang="ru-RU" b="1" dirty="0" smtClean="0"/>
              <a:t>Установлены особенности налогообложения для </a:t>
            </a:r>
            <a:r>
              <a:rPr lang="ru-RU" b="1" dirty="0" err="1" smtClean="0"/>
              <a:t>недропользователей</a:t>
            </a:r>
            <a:r>
              <a:rPr lang="ru-RU" b="1" dirty="0" smtClean="0"/>
              <a:t> морских месторождений углеводородного сырья</a:t>
            </a:r>
            <a:endParaRPr lang="ru-RU" dirty="0" smtClean="0"/>
          </a:p>
          <a:p>
            <a:endParaRPr lang="ru-RU" dirty="0"/>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Налог на имущество физических лиц с 1 января 2014</a:t>
            </a:r>
            <a:r>
              <a:rPr lang="ru-RU" dirty="0" smtClean="0"/>
              <a:t/>
            </a:r>
            <a:br>
              <a:rPr lang="ru-RU" dirty="0" smtClean="0"/>
            </a:br>
            <a:endParaRPr lang="ru-RU" dirty="0"/>
          </a:p>
        </p:txBody>
      </p:sp>
      <p:sp>
        <p:nvSpPr>
          <p:cNvPr id="3" name="Содержимое 2"/>
          <p:cNvSpPr>
            <a:spLocks noGrp="1"/>
          </p:cNvSpPr>
          <p:nvPr>
            <p:ph idx="1"/>
          </p:nvPr>
        </p:nvSpPr>
        <p:spPr/>
        <p:txBody>
          <a:bodyPr/>
          <a:lstStyle/>
          <a:p>
            <a:r>
              <a:rPr lang="ru-RU" b="1" dirty="0" smtClean="0"/>
              <a:t>В целях определения ставок налога суммарная инвентаризационная стоимость объектов умножается на коэффициент-дефлятор</a:t>
            </a:r>
            <a:endParaRPr lang="ru-RU" dirty="0" smtClean="0"/>
          </a:p>
          <a:p>
            <a:endParaRPr lang="ru-RU" dirty="0"/>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2015</a:t>
            </a:r>
            <a:endParaRPr lang="ru-RU" dirty="0"/>
          </a:p>
        </p:txBody>
      </p:sp>
      <p:sp>
        <p:nvSpPr>
          <p:cNvPr id="3" name="Содержимое 2"/>
          <p:cNvSpPr>
            <a:spLocks noGrp="1"/>
          </p:cNvSpPr>
          <p:nvPr>
            <p:ph idx="1"/>
          </p:nvPr>
        </p:nvSpPr>
        <p:spPr/>
        <p:txBody>
          <a:bodyPr/>
          <a:lstStyle/>
          <a:p>
            <a:pPr algn="ctr"/>
            <a:r>
              <a:rPr lang="ru-RU" b="1" dirty="0" smtClean="0"/>
              <a:t>Обзор основных изменений НК РФ</a:t>
            </a:r>
            <a:br>
              <a:rPr lang="ru-RU" b="1" dirty="0" smtClean="0"/>
            </a:br>
            <a:r>
              <a:rPr lang="ru-RU" b="1" dirty="0" smtClean="0"/>
              <a:t>за 2015 год</a:t>
            </a:r>
            <a:endParaRPr lang="ru-RU" dirty="0"/>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часть первая Налогового кодекса РФ с 1 января 2015 г.</a:t>
            </a:r>
            <a:endParaRPr lang="ru-RU" dirty="0"/>
          </a:p>
        </p:txBody>
      </p:sp>
      <p:sp>
        <p:nvSpPr>
          <p:cNvPr id="3" name="Содержимое 2"/>
          <p:cNvSpPr>
            <a:spLocks noGrp="1"/>
          </p:cNvSpPr>
          <p:nvPr>
            <p:ph idx="1"/>
          </p:nvPr>
        </p:nvSpPr>
        <p:spPr/>
        <p:txBody>
          <a:bodyPr/>
          <a:lstStyle/>
          <a:p>
            <a:r>
              <a:rPr lang="ru-RU" b="1" dirty="0" smtClean="0"/>
              <a:t>Уплата и взыскание налогов, налоговые проверки, привлечение к налоговой ответственности</a:t>
            </a:r>
            <a:endParaRPr lang="ru-RU" dirty="0" smtClean="0"/>
          </a:p>
          <a:p>
            <a:r>
              <a:rPr lang="ru-RU" dirty="0" smtClean="0"/>
              <a:t> </a:t>
            </a:r>
          </a:p>
          <a:p>
            <a:endParaRPr lang="ru-RU" dirty="0"/>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часть первая Налогового кодекса РФ с 1 января 2015 г.</a:t>
            </a:r>
            <a:endParaRPr lang="ru-RU" dirty="0"/>
          </a:p>
        </p:txBody>
      </p:sp>
      <p:sp>
        <p:nvSpPr>
          <p:cNvPr id="3" name="Содержимое 2"/>
          <p:cNvSpPr>
            <a:spLocks noGrp="1"/>
          </p:cNvSpPr>
          <p:nvPr>
            <p:ph idx="1"/>
          </p:nvPr>
        </p:nvSpPr>
        <p:spPr>
          <a:xfrm>
            <a:off x="1000100" y="1447800"/>
            <a:ext cx="7933588" cy="4800600"/>
          </a:xfrm>
        </p:spPr>
        <p:txBody>
          <a:bodyPr>
            <a:normAutofit lnSpcReduction="10000"/>
          </a:bodyPr>
          <a:lstStyle/>
          <a:p>
            <a:pPr>
              <a:buNone/>
            </a:pPr>
            <a:r>
              <a:rPr lang="ru-RU" b="1" dirty="0" smtClean="0"/>
              <a:t>С 8 июля 2015 года</a:t>
            </a:r>
            <a:endParaRPr lang="ru-RU" dirty="0" smtClean="0"/>
          </a:p>
          <a:p>
            <a:r>
              <a:rPr lang="ru-RU" dirty="0" smtClean="0"/>
              <a:t>- российская компания - другая сторона контролируемой сделки - может отразить изменения в декларациях, если налогоплательщик, который по своей инициативе скорректировал базу и суммы налога (убытка), представил декларацию с такой корректировкой и погасил соответствующую недоимку (</a:t>
            </a:r>
            <a:r>
              <a:rPr lang="ru-RU" dirty="0" err="1" smtClean="0"/>
              <a:t>пп</a:t>
            </a:r>
            <a:r>
              <a:rPr lang="ru-RU" dirty="0" smtClean="0"/>
              <a:t>. 2 п. 2 ст. 105.18 НК РФ).</a:t>
            </a:r>
            <a:endParaRPr lang="ru-RU" dirty="0"/>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часть первая Налогового кодекса РФ с 1 января 2015 г.</a:t>
            </a:r>
            <a:endParaRPr lang="ru-RU" dirty="0"/>
          </a:p>
        </p:txBody>
      </p:sp>
      <p:sp>
        <p:nvSpPr>
          <p:cNvPr id="3" name="Содержимое 2"/>
          <p:cNvSpPr>
            <a:spLocks noGrp="1"/>
          </p:cNvSpPr>
          <p:nvPr>
            <p:ph idx="1"/>
          </p:nvPr>
        </p:nvSpPr>
        <p:spPr/>
        <p:txBody>
          <a:bodyPr/>
          <a:lstStyle/>
          <a:p>
            <a:pPr>
              <a:buNone/>
            </a:pPr>
            <a:r>
              <a:rPr lang="ru-RU" b="1" dirty="0" smtClean="0"/>
              <a:t>С 1 июля 2015 года</a:t>
            </a:r>
            <a:endParaRPr lang="ru-RU" dirty="0" smtClean="0"/>
          </a:p>
          <a:p>
            <a:r>
              <a:rPr lang="ru-RU" dirty="0" smtClean="0"/>
              <a:t>- налогоплательщик может осуществлять документооборот с инспекцией через личный кабинет (ст. 11.2 НК РФ)</a:t>
            </a:r>
            <a:endParaRPr lang="ru-RU" dirty="0"/>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часть первая Налогового кодекса РФ с 1 января 2015 г.</a:t>
            </a:r>
            <a:endParaRPr lang="ru-RU" dirty="0"/>
          </a:p>
        </p:txBody>
      </p:sp>
      <p:sp>
        <p:nvSpPr>
          <p:cNvPr id="3" name="Содержимое 2"/>
          <p:cNvSpPr>
            <a:spLocks noGrp="1"/>
          </p:cNvSpPr>
          <p:nvPr>
            <p:ph idx="1"/>
          </p:nvPr>
        </p:nvSpPr>
        <p:spPr/>
        <p:txBody>
          <a:bodyPr>
            <a:normAutofit lnSpcReduction="10000"/>
          </a:bodyPr>
          <a:lstStyle/>
          <a:p>
            <a:pPr>
              <a:buNone/>
            </a:pPr>
            <a:r>
              <a:rPr lang="ru-RU" b="1" dirty="0" smtClean="0"/>
              <a:t>С 15 июня 2015 года</a:t>
            </a:r>
            <a:endParaRPr lang="ru-RU" dirty="0" smtClean="0"/>
          </a:p>
          <a:p>
            <a:r>
              <a:rPr lang="ru-RU" dirty="0" smtClean="0"/>
              <a:t>- применяется положение Налогового кодекса РФ, согласно которому уведомление об участии в иностранных организациях представляется не позднее месяца с даты, когда возникло основание для подачи такого документа (</a:t>
            </a:r>
            <a:r>
              <a:rPr lang="ru-RU" dirty="0" err="1" smtClean="0"/>
              <a:t>абз</a:t>
            </a:r>
            <a:r>
              <a:rPr lang="ru-RU" dirty="0" smtClean="0"/>
              <a:t>. 1 п. 3 ст. 25.14 НК РФ, ч. 3 ст. 4 Федерального закона от 24.11.2014 N 376-ФЗ)</a:t>
            </a:r>
            <a:endParaRPr lang="ru-RU" dirty="0"/>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часть первая Налогового кодекса РФ с 1 января 2015 г.</a:t>
            </a:r>
            <a:endParaRPr lang="ru-RU" dirty="0"/>
          </a:p>
        </p:txBody>
      </p:sp>
      <p:sp>
        <p:nvSpPr>
          <p:cNvPr id="3" name="Содержимое 2"/>
          <p:cNvSpPr>
            <a:spLocks noGrp="1"/>
          </p:cNvSpPr>
          <p:nvPr>
            <p:ph idx="1"/>
          </p:nvPr>
        </p:nvSpPr>
        <p:spPr/>
        <p:txBody>
          <a:bodyPr/>
          <a:lstStyle/>
          <a:p>
            <a:pPr>
              <a:buNone/>
            </a:pPr>
            <a:r>
              <a:rPr lang="ru-RU" b="1" dirty="0" smtClean="0"/>
              <a:t>С 8 июня 2015 года</a:t>
            </a:r>
            <a:endParaRPr lang="ru-RU" dirty="0" smtClean="0"/>
          </a:p>
          <a:p>
            <a:r>
              <a:rPr lang="ru-RU" dirty="0" smtClean="0"/>
              <a:t>- уточнен установленный с 1 января 2015 года порядок учета прибыли контролируемой иностранной компании в целях налогообложения (ст. 25.15 НК РФ). </a:t>
            </a:r>
          </a:p>
          <a:p>
            <a:pPr>
              <a:buNone/>
            </a:pPr>
            <a:r>
              <a:rPr lang="ru-RU" dirty="0" smtClean="0"/>
              <a:t>Новые положения распространяются на правоотношения, возникшие с 1 января 2015 года</a:t>
            </a: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 1 января 2014 г.</a:t>
            </a:r>
            <a:endParaRPr lang="ru-RU" dirty="0"/>
          </a:p>
        </p:txBody>
      </p:sp>
      <p:sp>
        <p:nvSpPr>
          <p:cNvPr id="3" name="Содержимое 2"/>
          <p:cNvSpPr>
            <a:spLocks noGrp="1"/>
          </p:cNvSpPr>
          <p:nvPr>
            <p:ph idx="1"/>
          </p:nvPr>
        </p:nvSpPr>
        <p:spPr>
          <a:xfrm>
            <a:off x="285720" y="1447800"/>
            <a:ext cx="8647968" cy="5124472"/>
          </a:xfrm>
        </p:spPr>
        <p:txBody>
          <a:bodyPr>
            <a:normAutofit fontScale="70000" lnSpcReduction="20000"/>
          </a:bodyPr>
          <a:lstStyle/>
          <a:p>
            <a:pPr>
              <a:buNone/>
            </a:pPr>
            <a:r>
              <a:rPr lang="ru-RU" b="1" dirty="0" smtClean="0"/>
              <a:t>Банки обязаны сообщать налоговым органам об открытии</a:t>
            </a:r>
            <a:endParaRPr lang="ru-RU" dirty="0" smtClean="0"/>
          </a:p>
          <a:p>
            <a:pPr>
              <a:buNone/>
            </a:pPr>
            <a:r>
              <a:rPr lang="ru-RU" b="1" dirty="0" smtClean="0"/>
              <a:t>счетов </a:t>
            </a:r>
            <a:r>
              <a:rPr lang="ru-RU" b="1" dirty="0" err="1" smtClean="0"/>
              <a:t>физлицами</a:t>
            </a:r>
            <a:r>
              <a:rPr lang="ru-RU" b="1" dirty="0" smtClean="0"/>
              <a:t>, не являющимися предпринимателями</a:t>
            </a:r>
            <a:endParaRPr lang="ru-RU" dirty="0" smtClean="0"/>
          </a:p>
          <a:p>
            <a:pPr>
              <a:buNone/>
            </a:pPr>
            <a:r>
              <a:rPr lang="ru-RU" dirty="0" smtClean="0"/>
              <a:t> </a:t>
            </a:r>
          </a:p>
          <a:p>
            <a:r>
              <a:rPr lang="ru-RU" dirty="0" smtClean="0"/>
              <a:t>С 1 июля 2014 г. банки обязаны сообщать в налоговую инспекцию по месту своего нахождения информацию об открытии или закрытии счета, изменении его реквизитов не только организациями и предпринимателями, но и </a:t>
            </a:r>
            <a:r>
              <a:rPr lang="ru-RU" dirty="0" err="1" smtClean="0"/>
              <a:t>физлицами</a:t>
            </a:r>
            <a:r>
              <a:rPr lang="ru-RU" dirty="0" smtClean="0"/>
              <a:t>, которые не являются предпринимателями. Это же касается и открытия или закрытия вкладов (депозитов). Соответствующие изменения внесены в п. 1 ст. 86 НК РФ.</a:t>
            </a:r>
          </a:p>
          <a:p>
            <a:r>
              <a:rPr lang="ru-RU" dirty="0" smtClean="0"/>
              <a:t>Кроме того, 1 июля 2014 г. вступила в силу новая редакция п. 2 ст. 86 НК РФ, в котором урегулирован порядок предоставления банком справок о наличии счетов, вкладов (депозитов), об остатках денежных средств на счетах, вкладах (депозитах) организаций и предпринимателей. </a:t>
            </a:r>
            <a:endParaRPr lang="ru-RU" dirty="0"/>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часть первая Налогового кодекса РФ с 1 января 2015 г.</a:t>
            </a:r>
            <a:endParaRPr lang="ru-RU" dirty="0"/>
          </a:p>
        </p:txBody>
      </p:sp>
      <p:sp>
        <p:nvSpPr>
          <p:cNvPr id="3" name="Содержимое 2"/>
          <p:cNvSpPr>
            <a:spLocks noGrp="1"/>
          </p:cNvSpPr>
          <p:nvPr>
            <p:ph idx="1"/>
          </p:nvPr>
        </p:nvSpPr>
        <p:spPr/>
        <p:txBody>
          <a:bodyPr/>
          <a:lstStyle/>
          <a:p>
            <a:pPr>
              <a:buNone/>
            </a:pPr>
            <a:r>
              <a:rPr lang="ru-RU" b="1" dirty="0" smtClean="0"/>
              <a:t>С 9 апреля 2015 года</a:t>
            </a:r>
            <a:endParaRPr lang="ru-RU" dirty="0" smtClean="0"/>
          </a:p>
          <a:p>
            <a:r>
              <a:rPr lang="ru-RU" dirty="0" smtClean="0"/>
              <a:t>- отсрочку (рассрочку) на срок не более трех лет по уплате федеральных налогов в части, зачисляемой в федеральный бюджет, предоставляет ФНС России, а не Правительство РФ (п. 1 ст. 64 НК РФ)</a:t>
            </a:r>
          </a:p>
          <a:p>
            <a:endParaRPr lang="ru-RU" dirty="0"/>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часть первая Налогового кодекса РФ с 1 января 2015 г.</a:t>
            </a:r>
            <a:endParaRPr lang="ru-RU" dirty="0"/>
          </a:p>
        </p:txBody>
      </p:sp>
      <p:sp>
        <p:nvSpPr>
          <p:cNvPr id="3" name="Содержимое 2"/>
          <p:cNvSpPr>
            <a:spLocks noGrp="1"/>
          </p:cNvSpPr>
          <p:nvPr>
            <p:ph idx="1"/>
          </p:nvPr>
        </p:nvSpPr>
        <p:spPr/>
        <p:txBody>
          <a:bodyPr>
            <a:normAutofit fontScale="92500" lnSpcReduction="20000"/>
          </a:bodyPr>
          <a:lstStyle/>
          <a:p>
            <a:r>
              <a:rPr lang="ru-RU" b="1" dirty="0" smtClean="0"/>
              <a:t>С 1 января 2015 года</a:t>
            </a:r>
            <a:endParaRPr lang="ru-RU" dirty="0" smtClean="0"/>
          </a:p>
          <a:p>
            <a:r>
              <a:rPr lang="ru-RU" dirty="0" smtClean="0"/>
              <a:t>- налогоплательщики, которые обязаны представлять налоговую декларацию (расчет) в электронной форме, должны направлять налоговому органу квитанцию о приеме документов, которые используются им при реализации своих полномочий в отношениях, регулируемых налоговым законодательством, и были переданы налогоплательщикам в электронной форме (п. 5.1 ст. 23 НК РФ)</a:t>
            </a:r>
            <a:endParaRPr lang="ru-RU" dirty="0"/>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часть первая Налогового кодекса РФ с 1 января 2015 г.</a:t>
            </a:r>
            <a:endParaRPr lang="ru-RU" dirty="0"/>
          </a:p>
        </p:txBody>
      </p:sp>
      <p:sp>
        <p:nvSpPr>
          <p:cNvPr id="3" name="Содержимое 2"/>
          <p:cNvSpPr>
            <a:spLocks noGrp="1"/>
          </p:cNvSpPr>
          <p:nvPr>
            <p:ph idx="1"/>
          </p:nvPr>
        </p:nvSpPr>
        <p:spPr>
          <a:xfrm>
            <a:off x="500034" y="1447800"/>
            <a:ext cx="8433654" cy="5053034"/>
          </a:xfrm>
        </p:spPr>
        <p:txBody>
          <a:bodyPr>
            <a:normAutofit fontScale="77500" lnSpcReduction="20000"/>
          </a:bodyPr>
          <a:lstStyle/>
          <a:p>
            <a:r>
              <a:rPr lang="ru-RU" dirty="0" smtClean="0"/>
              <a:t>- налоговый орган может приостанавливать операции по счетам налогоплательщика в банке, а также переводы его электронных денежных средств в случае неисполнения обязанности по передаче налоговому органу квитанции о приеме требования о представлении документов или пояснений, а также уведомления о вызове в налоговый орган (</a:t>
            </a:r>
            <a:r>
              <a:rPr lang="ru-RU" dirty="0" err="1" smtClean="0"/>
              <a:t>пп</a:t>
            </a:r>
            <a:r>
              <a:rPr lang="ru-RU" dirty="0" smtClean="0"/>
              <a:t>. 2 п. 3 ст. 76 НК РФ)</a:t>
            </a:r>
          </a:p>
          <a:p>
            <a:r>
              <a:rPr lang="ru-RU" dirty="0" smtClean="0"/>
              <a:t>- решение о приостановлении операций по счетам в банке и переводов электронных денежных средств в случае непредставления налоговой декларации может быть вынесено в течение трех лет. Данный период исчисляется с момента истечения 10 рабочих дней, следующих за окончанием установленного срока представления отчетности (</a:t>
            </a:r>
            <a:r>
              <a:rPr lang="ru-RU" dirty="0" err="1" smtClean="0"/>
              <a:t>пп</a:t>
            </a:r>
            <a:r>
              <a:rPr lang="ru-RU" dirty="0" smtClean="0"/>
              <a:t>. 1 п. 3 ст. 76 НК РФ) </a:t>
            </a:r>
            <a:endParaRPr lang="ru-RU" dirty="0"/>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часть первая Налогового кодекса РФ с 1 января 2015 г.</a:t>
            </a:r>
            <a:endParaRPr lang="ru-RU" dirty="0"/>
          </a:p>
        </p:txBody>
      </p:sp>
      <p:sp>
        <p:nvSpPr>
          <p:cNvPr id="3" name="Содержимое 2"/>
          <p:cNvSpPr>
            <a:spLocks noGrp="1"/>
          </p:cNvSpPr>
          <p:nvPr>
            <p:ph idx="1"/>
          </p:nvPr>
        </p:nvSpPr>
        <p:spPr>
          <a:xfrm>
            <a:off x="214282" y="1447800"/>
            <a:ext cx="8719406" cy="5195910"/>
          </a:xfrm>
        </p:spPr>
        <p:txBody>
          <a:bodyPr>
            <a:normAutofit fontScale="77500" lnSpcReduction="20000"/>
          </a:bodyPr>
          <a:lstStyle/>
          <a:p>
            <a:r>
              <a:rPr lang="ru-RU" dirty="0" smtClean="0"/>
              <a:t>при выявлении в ходе камеральной проверки определенных противоречий и несоответствий, свидетельствующих о занижении суммы НДС к уплате или о завышении суммы налога к возмещению, налоговый орган вправе истребовать у налогоплательщика счета-фактуры, первичные и иные документы, относящиеся к операциям, сведения о которых указаны в декларации по НДС (п. 8.1 ст. 88 НК РФ)</a:t>
            </a:r>
          </a:p>
          <a:p>
            <a:r>
              <a:rPr lang="ru-RU" dirty="0" smtClean="0"/>
              <a:t>- при проведении камеральной проверки декларации по НДС (если представлена декларация с заявленной суммой налога к возмещению или выявлены определенные противоречия и несоответствия, которые свидетельствуют о занижении налога к уплате или о завышении суммы налога к возмещению) налоговый орган вправе осуществлять осмотр территорий, помещений, документов и предметов (п. 1 ст. 92, п. 1 ст. 91 НК РФ)</a:t>
            </a:r>
          </a:p>
          <a:p>
            <a:endParaRPr lang="ru-RU" dirty="0"/>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часть первая Налогового кодекса РФ с 1 января 2015 г.</a:t>
            </a:r>
            <a:endParaRPr lang="ru-RU" dirty="0"/>
          </a:p>
        </p:txBody>
      </p:sp>
      <p:sp>
        <p:nvSpPr>
          <p:cNvPr id="3" name="Содержимое 2"/>
          <p:cNvSpPr>
            <a:spLocks noGrp="1"/>
          </p:cNvSpPr>
          <p:nvPr>
            <p:ph idx="1"/>
          </p:nvPr>
        </p:nvSpPr>
        <p:spPr>
          <a:xfrm>
            <a:off x="428596" y="1447800"/>
            <a:ext cx="8505092" cy="4800600"/>
          </a:xfrm>
        </p:spPr>
        <p:txBody>
          <a:bodyPr>
            <a:normAutofit fontScale="85000" lnSpcReduction="20000"/>
          </a:bodyPr>
          <a:lstStyle/>
          <a:p>
            <a:r>
              <a:rPr lang="ru-RU" dirty="0" err="1" smtClean="0"/>
              <a:t>физлица</a:t>
            </a:r>
            <a:r>
              <a:rPr lang="ru-RU" dirty="0" smtClean="0"/>
              <a:t> должны сообщать в инспекцию об объектах обложения транспортным налогом, земельным налогом и налогом на имущество в случае, если за весь период владения упомянутой недвижимостью или транспортным средством налогоплательщик не получал уведомлений и не платил налоги (п. 2.1 ст. 23 НК РФ)</a:t>
            </a:r>
          </a:p>
          <a:p>
            <a:r>
              <a:rPr lang="ru-RU" dirty="0" smtClean="0"/>
              <a:t>- органы, осуществляющие регистрацию актов гражданского состояния </a:t>
            </a:r>
            <a:r>
              <a:rPr lang="ru-RU" dirty="0" err="1" smtClean="0"/>
              <a:t>физлиц</a:t>
            </a:r>
            <a:r>
              <a:rPr lang="ru-RU" dirty="0" smtClean="0"/>
              <a:t>, обязаны сообщать в налоговые органы о фактах заключения и расторжения брака, установления отцовства, в органы опеки и попечительства - о фактах установления и прекращения опеки и попечительства (</a:t>
            </a:r>
            <a:r>
              <a:rPr lang="ru-RU" dirty="0" err="1" smtClean="0"/>
              <a:t>абз</a:t>
            </a:r>
            <a:r>
              <a:rPr lang="ru-RU" dirty="0" smtClean="0"/>
              <a:t>. 1 п. 3 ст. 85 НК РФ) </a:t>
            </a:r>
            <a:endParaRPr lang="ru-RU" dirty="0"/>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часть первая Налогового кодекса РФ с 1 января 2015 г.</a:t>
            </a:r>
            <a:endParaRPr lang="ru-RU" dirty="0"/>
          </a:p>
        </p:txBody>
      </p:sp>
      <p:sp>
        <p:nvSpPr>
          <p:cNvPr id="3" name="Содержимое 2"/>
          <p:cNvSpPr>
            <a:spLocks noGrp="1"/>
          </p:cNvSpPr>
          <p:nvPr>
            <p:ph idx="1"/>
          </p:nvPr>
        </p:nvSpPr>
        <p:spPr>
          <a:xfrm>
            <a:off x="571472" y="1447800"/>
            <a:ext cx="8362216" cy="4800600"/>
          </a:xfrm>
        </p:spPr>
        <p:txBody>
          <a:bodyPr>
            <a:normAutofit fontScale="85000" lnSpcReduction="10000"/>
          </a:bodyPr>
          <a:lstStyle/>
          <a:p>
            <a:r>
              <a:rPr lang="ru-RU" dirty="0" smtClean="0"/>
              <a:t>задолженность по налогам (пеням, штрафам) в размере, не превышающем 5 </a:t>
            </a:r>
            <a:r>
              <a:rPr lang="ru-RU" dirty="0" err="1" smtClean="0"/>
              <a:t>млн</a:t>
            </a:r>
            <a:r>
              <a:rPr lang="ru-RU" dirty="0" smtClean="0"/>
              <a:t> руб., инспекция может взыскать с лицевого счета организации во внесудебном порядке (</a:t>
            </a:r>
            <a:r>
              <a:rPr lang="ru-RU" dirty="0" err="1" smtClean="0"/>
              <a:t>пп</a:t>
            </a:r>
            <a:r>
              <a:rPr lang="ru-RU" dirty="0" smtClean="0"/>
              <a:t>. 1 п. 2, п. 8 ст. 45 НК РФ) </a:t>
            </a:r>
          </a:p>
          <a:p>
            <a:r>
              <a:rPr lang="ru-RU" dirty="0" smtClean="0"/>
              <a:t>- местные налоги и сборы могут вводиться на уровне внутригородских районов в соответствии с Налоговым кодексом РФ и нормативными правовыми актами представительных органов городских округов с внутригородским делением либо внутригородских районов (</a:t>
            </a:r>
            <a:r>
              <a:rPr lang="ru-RU" dirty="0" err="1" smtClean="0"/>
              <a:t>абз</a:t>
            </a:r>
            <a:r>
              <a:rPr lang="ru-RU" dirty="0" smtClean="0"/>
              <a:t>. 4 п. 4 ст. 12 НК РФ) </a:t>
            </a:r>
            <a:endParaRPr lang="ru-RU" dirty="0"/>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часть первая Налогового кодекса РФ с 1 января 2015 г.</a:t>
            </a:r>
            <a:endParaRPr lang="ru-RU" dirty="0"/>
          </a:p>
        </p:txBody>
      </p:sp>
      <p:sp>
        <p:nvSpPr>
          <p:cNvPr id="3" name="Содержимое 2"/>
          <p:cNvSpPr>
            <a:spLocks noGrp="1"/>
          </p:cNvSpPr>
          <p:nvPr>
            <p:ph idx="1"/>
          </p:nvPr>
        </p:nvSpPr>
        <p:spPr>
          <a:xfrm>
            <a:off x="428596" y="1447800"/>
            <a:ext cx="8505092" cy="4800600"/>
          </a:xfrm>
        </p:spPr>
        <p:txBody>
          <a:bodyPr>
            <a:normAutofit fontScale="85000" lnSpcReduction="20000"/>
          </a:bodyPr>
          <a:lstStyle/>
          <a:p>
            <a:r>
              <a:rPr lang="ru-RU" dirty="0" smtClean="0"/>
              <a:t>- организация, которая соответствует установленным критериям, вправе обратиться в налоговый орган с заявлением о проведении налогового мониторинга, который по общему правилу исключает проведение камеральных и выездных проверок за период налогового мониторинга. Особенности проведения налогового контроля в форме налогового мониторинга установлены разд. V.2 НК РФ (</a:t>
            </a:r>
            <a:r>
              <a:rPr lang="ru-RU" dirty="0" err="1" smtClean="0"/>
              <a:t>абз</a:t>
            </a:r>
            <a:r>
              <a:rPr lang="ru-RU" dirty="0" smtClean="0"/>
              <a:t>. 4 п. 1 ст. 82, п. 1.1 ст. 88, п. 5.1 ст. 89 НК РФ)</a:t>
            </a:r>
          </a:p>
          <a:p>
            <a:r>
              <a:rPr lang="ru-RU" dirty="0" smtClean="0"/>
              <a:t>- уточнено понятие сбора (п. 2 ст. 8 НК РФ) </a:t>
            </a:r>
          </a:p>
          <a:p>
            <a:r>
              <a:rPr lang="ru-RU" dirty="0" smtClean="0"/>
              <a:t>- к местным налогам и сборам относится в том числе торговый сбор (ст. 15 НК РФ) </a:t>
            </a:r>
          </a:p>
          <a:p>
            <a:endParaRPr lang="ru-RU" dirty="0"/>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часть первая Налогового кодекса РФ с 1 января 2015 г.</a:t>
            </a:r>
            <a:endParaRPr lang="ru-RU" dirty="0"/>
          </a:p>
        </p:txBody>
      </p:sp>
      <p:sp>
        <p:nvSpPr>
          <p:cNvPr id="3" name="Содержимое 2"/>
          <p:cNvSpPr>
            <a:spLocks noGrp="1"/>
          </p:cNvSpPr>
          <p:nvPr>
            <p:ph idx="1"/>
          </p:nvPr>
        </p:nvSpPr>
        <p:spPr/>
        <p:txBody>
          <a:bodyPr>
            <a:normAutofit fontScale="85000" lnSpcReduction="10000"/>
          </a:bodyPr>
          <a:lstStyle/>
          <a:p>
            <a:r>
              <a:rPr lang="ru-RU" dirty="0" smtClean="0"/>
              <a:t>- установлены критерии, на основании которых лицо признается имеющим фактическое право на доход (п. п. 2, 3 ст. 7 НК РФ) </a:t>
            </a:r>
          </a:p>
          <a:p>
            <a:r>
              <a:rPr lang="ru-RU" dirty="0" smtClean="0"/>
              <a:t>- уведомлять инспекцию о своем участии в российских организациях нужно только тем </a:t>
            </a:r>
            <a:r>
              <a:rPr lang="ru-RU" dirty="0" err="1" smtClean="0"/>
              <a:t>юрлицам</a:t>
            </a:r>
            <a:r>
              <a:rPr lang="ru-RU" dirty="0" smtClean="0"/>
              <a:t> и предпринимателям, доля прямого участия которых превышает 10 процентов (</a:t>
            </a:r>
            <a:r>
              <a:rPr lang="ru-RU" dirty="0" err="1" smtClean="0"/>
              <a:t>пп</a:t>
            </a:r>
            <a:r>
              <a:rPr lang="ru-RU" dirty="0" smtClean="0"/>
              <a:t>. 2 п. 2 ст. 23 НК РФ). Об участии в хозяйственных товариществах и обществах с ограниченной ответственностью по-прежнему сообщать не требуется </a:t>
            </a:r>
          </a:p>
          <a:p>
            <a:endParaRPr lang="ru-RU" dirty="0"/>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часть первая Налогового кодекса РФ с 1 января 2015 г.</a:t>
            </a:r>
            <a:endParaRPr lang="ru-RU" dirty="0"/>
          </a:p>
        </p:txBody>
      </p:sp>
      <p:sp>
        <p:nvSpPr>
          <p:cNvPr id="3" name="Содержимое 2"/>
          <p:cNvSpPr>
            <a:spLocks noGrp="1"/>
          </p:cNvSpPr>
          <p:nvPr>
            <p:ph idx="1"/>
          </p:nvPr>
        </p:nvSpPr>
        <p:spPr>
          <a:xfrm>
            <a:off x="214282" y="1447800"/>
            <a:ext cx="8719406" cy="4800600"/>
          </a:xfrm>
        </p:spPr>
        <p:txBody>
          <a:bodyPr>
            <a:normAutofit fontScale="85000" lnSpcReduction="10000"/>
          </a:bodyPr>
          <a:lstStyle/>
          <a:p>
            <a:r>
              <a:rPr lang="ru-RU" dirty="0" smtClean="0"/>
              <a:t>- для </a:t>
            </a:r>
            <a:r>
              <a:rPr lang="ru-RU" dirty="0" err="1" smtClean="0"/>
              <a:t>физлиц</a:t>
            </a:r>
            <a:r>
              <a:rPr lang="ru-RU" dirty="0" smtClean="0"/>
              <a:t> установлена, а для организаций и предпринимателей скорректирована обязанность уведомлять инспекцию об участии в иностранных компаниях. Это необходимо только в случае, если доля участия названных лиц, признаваемых налоговыми резидентами РФ, превышает 10 процентов (</a:t>
            </a:r>
            <a:r>
              <a:rPr lang="ru-RU" dirty="0" err="1" smtClean="0"/>
              <a:t>пп</a:t>
            </a:r>
            <a:r>
              <a:rPr lang="ru-RU" dirty="0" smtClean="0"/>
              <a:t>. 1 п. 3.1 ст. 23, </a:t>
            </a:r>
            <a:r>
              <a:rPr lang="ru-RU" dirty="0" err="1" smtClean="0"/>
              <a:t>пп</a:t>
            </a:r>
            <a:r>
              <a:rPr lang="ru-RU" dirty="0" smtClean="0"/>
              <a:t>. 1 п. 1 ст. 25.14 НК РФ) </a:t>
            </a:r>
          </a:p>
          <a:p>
            <a:r>
              <a:rPr lang="ru-RU" dirty="0" smtClean="0"/>
              <a:t>- предусмотрена обязанность налогоплательщиков, признаваемых налоговыми резидентами РФ, уведомить инспекцию об учреждении иностранных структур без образования юридического лица (</a:t>
            </a:r>
            <a:r>
              <a:rPr lang="ru-RU" dirty="0" err="1" smtClean="0"/>
              <a:t>пп</a:t>
            </a:r>
            <a:r>
              <a:rPr lang="ru-RU" dirty="0" smtClean="0"/>
              <a:t>. 2 п. 3.1 ст. 23, </a:t>
            </a:r>
            <a:r>
              <a:rPr lang="ru-RU" dirty="0" err="1" smtClean="0"/>
              <a:t>пп</a:t>
            </a:r>
            <a:r>
              <a:rPr lang="ru-RU" dirty="0" smtClean="0"/>
              <a:t>. 1 п. 1 ст. 25.14 НК РФ)</a:t>
            </a:r>
            <a:endParaRPr lang="ru-RU" dirty="0"/>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часть первая Налогового кодекса РФ с 1 января 2015 г.</a:t>
            </a:r>
            <a:endParaRPr lang="ru-RU" dirty="0"/>
          </a:p>
        </p:txBody>
      </p:sp>
      <p:sp>
        <p:nvSpPr>
          <p:cNvPr id="3" name="Содержимое 2"/>
          <p:cNvSpPr>
            <a:spLocks noGrp="1"/>
          </p:cNvSpPr>
          <p:nvPr>
            <p:ph idx="1"/>
          </p:nvPr>
        </p:nvSpPr>
        <p:spPr>
          <a:xfrm>
            <a:off x="0" y="1447800"/>
            <a:ext cx="8933688" cy="4800600"/>
          </a:xfrm>
        </p:spPr>
        <p:txBody>
          <a:bodyPr>
            <a:normAutofit fontScale="85000" lnSpcReduction="20000"/>
          </a:bodyPr>
          <a:lstStyle/>
          <a:p>
            <a:r>
              <a:rPr lang="ru-RU" dirty="0" smtClean="0"/>
              <a:t>- установлена обязанность налогоплательщиков, признаваемых налоговыми резидентами РФ, уведомить инспекцию о контролируемых иностранных компаниях (</a:t>
            </a:r>
            <a:r>
              <a:rPr lang="ru-RU" dirty="0" err="1" smtClean="0"/>
              <a:t>пп</a:t>
            </a:r>
            <a:r>
              <a:rPr lang="ru-RU" dirty="0" smtClean="0"/>
              <a:t>. 3 п. 3.1 ст. 23, </a:t>
            </a:r>
            <a:r>
              <a:rPr lang="ru-RU" dirty="0" err="1" smtClean="0"/>
              <a:t>пп</a:t>
            </a:r>
            <a:r>
              <a:rPr lang="ru-RU" dirty="0" smtClean="0"/>
              <a:t>. 2 п. 1 ст. 25.14 НК РФ) </a:t>
            </a:r>
          </a:p>
          <a:p>
            <a:r>
              <a:rPr lang="ru-RU" dirty="0" smtClean="0"/>
              <a:t>- прибыль контролируемой иностранной компании приравнивается к прибыли организации (доходу </a:t>
            </a:r>
            <a:r>
              <a:rPr lang="ru-RU" dirty="0" err="1" smtClean="0"/>
              <a:t>физлиц</a:t>
            </a:r>
            <a:r>
              <a:rPr lang="ru-RU" dirty="0" smtClean="0"/>
              <a:t>), полученной контролирующим лицом, и учитывается при определении его налоговой базы. При этом принимаются во внимание некоторые особенности (ст. 25.15 НК РФ, ч. 2 ст. 3 Федерального закона от 24.11.2014 N 376-ФЗ). В соответствии с Федеральным законом от 08.06.2015 N 150-ФЗ положения ст. 25.15 НК РФ были уточнены</a:t>
            </a:r>
          </a:p>
          <a:p>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 1 января 2014 г.</a:t>
            </a:r>
            <a:endParaRPr lang="ru-RU" dirty="0"/>
          </a:p>
        </p:txBody>
      </p:sp>
      <p:sp>
        <p:nvSpPr>
          <p:cNvPr id="3" name="Содержимое 2"/>
          <p:cNvSpPr>
            <a:spLocks noGrp="1"/>
          </p:cNvSpPr>
          <p:nvPr>
            <p:ph idx="1"/>
          </p:nvPr>
        </p:nvSpPr>
        <p:spPr/>
        <p:txBody>
          <a:bodyPr>
            <a:normAutofit fontScale="92500" lnSpcReduction="10000"/>
          </a:bodyPr>
          <a:lstStyle/>
          <a:p>
            <a:pPr>
              <a:buNone/>
            </a:pPr>
            <a:r>
              <a:rPr lang="ru-RU" b="1" dirty="0" smtClean="0"/>
              <a:t>Уточнен состав правонарушения за непредставление в установленный срок налоговой декларации</a:t>
            </a:r>
            <a:endParaRPr lang="ru-RU" dirty="0" smtClean="0"/>
          </a:p>
          <a:p>
            <a:pPr>
              <a:buNone/>
            </a:pPr>
            <a:r>
              <a:rPr lang="ru-RU" dirty="0" smtClean="0"/>
              <a:t> </a:t>
            </a:r>
          </a:p>
          <a:p>
            <a:r>
              <a:rPr lang="ru-RU" dirty="0" smtClean="0"/>
              <a:t>С 1 января 2014 г. изменена ст. 119 НК РФ, которая устанавливает ответственность за непредставление в установленный срок налоговой декларации. Из п. 1 данной статьи исключено указание на субъекта правонарушения - налогоплательщика.</a:t>
            </a:r>
          </a:p>
          <a:p>
            <a:endParaRPr lang="ru-RU" dirty="0"/>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часть первая Налогового кодекса РФ с 1 января 2015 г.</a:t>
            </a:r>
            <a:endParaRPr lang="ru-RU" dirty="0"/>
          </a:p>
        </p:txBody>
      </p:sp>
      <p:sp>
        <p:nvSpPr>
          <p:cNvPr id="3" name="Содержимое 2"/>
          <p:cNvSpPr>
            <a:spLocks noGrp="1"/>
          </p:cNvSpPr>
          <p:nvPr>
            <p:ph idx="1"/>
          </p:nvPr>
        </p:nvSpPr>
        <p:spPr>
          <a:xfrm>
            <a:off x="214282" y="1447800"/>
            <a:ext cx="8719406" cy="4800600"/>
          </a:xfrm>
        </p:spPr>
        <p:txBody>
          <a:bodyPr>
            <a:normAutofit fontScale="77500" lnSpcReduction="20000"/>
          </a:bodyPr>
          <a:lstStyle/>
          <a:p>
            <a:r>
              <a:rPr lang="ru-RU" dirty="0" smtClean="0"/>
              <a:t>- определены случаи, когда прибыль контролируемой иностранной компании освобождается от налогообложения в России (п. 7 ст. 25.13 НК РФ). В соответствии с Федеральным законом от 08.06.2015 N 150-ФЗ ст. 25.13 НК РФ изложена в новой редакции и в Налоговый кодекс РФ добавлена ст. 25.13-1, в которой содержатся положения об освобождении прибыли контролируемой иностранной компании от налогообложения</a:t>
            </a:r>
          </a:p>
          <a:p>
            <a:r>
              <a:rPr lang="ru-RU" dirty="0" smtClean="0"/>
              <a:t>- если контролирующее лицо не представило в инспекцию налоговую декларацию (расчет) в установленный срок, то в отношении него может быть проведена камеральная проверка на основе имеющихся у налогового органа документов (информации) о нем, а также данных об аналогичных налогоплательщиках (</a:t>
            </a:r>
            <a:r>
              <a:rPr lang="ru-RU" dirty="0" err="1" smtClean="0"/>
              <a:t>абз</a:t>
            </a:r>
            <a:r>
              <a:rPr lang="ru-RU" dirty="0" smtClean="0"/>
              <a:t>. 2 п. 2 ст. 88 НК РФ)</a:t>
            </a:r>
            <a:endParaRPr lang="ru-RU" dirty="0"/>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часть первая Налогового кодекса РФ с 1 января 2015 г.</a:t>
            </a:r>
            <a:endParaRPr lang="ru-RU" dirty="0"/>
          </a:p>
        </p:txBody>
      </p:sp>
      <p:sp>
        <p:nvSpPr>
          <p:cNvPr id="3" name="Содержимое 2"/>
          <p:cNvSpPr>
            <a:spLocks noGrp="1"/>
          </p:cNvSpPr>
          <p:nvPr>
            <p:ph idx="1"/>
          </p:nvPr>
        </p:nvSpPr>
        <p:spPr>
          <a:xfrm>
            <a:off x="500034" y="1447800"/>
            <a:ext cx="8433654" cy="5053034"/>
          </a:xfrm>
        </p:spPr>
        <p:txBody>
          <a:bodyPr>
            <a:normAutofit fontScale="70000" lnSpcReduction="20000"/>
          </a:bodyPr>
          <a:lstStyle/>
          <a:p>
            <a:r>
              <a:rPr lang="ru-RU" dirty="0" smtClean="0"/>
              <a:t>- если контролирующее лицо не представило документы, предусмотренные в п. 5 ст. 25.15 НК РФ, а именно финансовую отчетность контролируемой иностранной компании (при отсутствии данной отчетности - иные документы) и аудиторское заключение по названной отчетности (в случае когда в соответствии с личным законом этой компании предусмотрен обязательный аудит указанной отчетности), то оно должно уплатить штраф в размере 100 тыс. руб. (п. 1.1 ст. 126 НК РФ). В соответствии с Федеральным законом от 08.06.2015 N 150-ФЗ положения п. 5 ст. 25.15 НК РФ были уточнены</a:t>
            </a:r>
          </a:p>
          <a:p>
            <a:r>
              <a:rPr lang="ru-RU" dirty="0" smtClean="0"/>
              <a:t>- в случае когда контролирующее лицо не представило в установленный срок уведомление о контролируемых иностранных компаниях за календарный год или направило такой документ, содержащий недостоверную информацию, с него взимается штраф в размере 100 тыс. руб. за каждую контролируемую иностранную компанию, сведения о которой не представлены либо в отношении которой поданы недостоверные данные (п. 1 ст. 129.6 НК РФ) </a:t>
            </a:r>
            <a:endParaRPr lang="ru-RU" dirty="0"/>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часть первая Налогового кодекса РФ с 1 января 2015 г.</a:t>
            </a:r>
            <a:endParaRPr lang="ru-RU" dirty="0"/>
          </a:p>
        </p:txBody>
      </p:sp>
      <p:sp>
        <p:nvSpPr>
          <p:cNvPr id="3" name="Содержимое 2"/>
          <p:cNvSpPr>
            <a:spLocks noGrp="1"/>
          </p:cNvSpPr>
          <p:nvPr>
            <p:ph idx="1"/>
          </p:nvPr>
        </p:nvSpPr>
        <p:spPr>
          <a:xfrm>
            <a:off x="285720" y="1447800"/>
            <a:ext cx="8647968" cy="4800600"/>
          </a:xfrm>
        </p:spPr>
        <p:txBody>
          <a:bodyPr>
            <a:normAutofit fontScale="77500" lnSpcReduction="20000"/>
          </a:bodyPr>
          <a:lstStyle/>
          <a:p>
            <a:r>
              <a:rPr lang="ru-RU" dirty="0" smtClean="0"/>
              <a:t>- если налогоплательщик не представил в налоговый орган в предусмотренный срок уведомление об участии в иностранных организациях или направил данный документ, содержащий недостоверную информацию, то на него налагается штраф в размере 50 тыс. руб. за каждую контролируемую иностранную компанию, сведения о которой не представлены либо в отношении которой поданы недостоверные данные (п. 2 ст. 129.6 НК РФ) </a:t>
            </a:r>
          </a:p>
          <a:p>
            <a:r>
              <a:rPr lang="ru-RU" dirty="0" smtClean="0"/>
              <a:t>- в случае если иностранная компания, имеющая объект обложения налогом на имущество организаций, не представила (несвоевременно представила) налоговому органу сведения, указанные в п. 3.2 ст. 23 НК РФ, то она должна уплатить штраф (п. 2.1 ст. 129.1 НК РФ) </a:t>
            </a:r>
            <a:endParaRPr lang="ru-RU" dirty="0"/>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часть первая Налогового кодекса РФ с 1 января 2015 г.</a:t>
            </a:r>
            <a:endParaRPr lang="ru-RU" dirty="0"/>
          </a:p>
        </p:txBody>
      </p:sp>
      <p:sp>
        <p:nvSpPr>
          <p:cNvPr id="3" name="Содержимое 2"/>
          <p:cNvSpPr>
            <a:spLocks noGrp="1"/>
          </p:cNvSpPr>
          <p:nvPr>
            <p:ph idx="1"/>
          </p:nvPr>
        </p:nvSpPr>
        <p:spPr/>
        <p:txBody>
          <a:bodyPr>
            <a:normAutofit lnSpcReduction="10000"/>
          </a:bodyPr>
          <a:lstStyle/>
          <a:p>
            <a:r>
              <a:rPr lang="ru-RU" dirty="0" smtClean="0"/>
              <a:t>- если не являющаяся юридическим лицом иностранная структура, которая имеет имущество, признаваемое объектом обложения налогом на имущество организаций, не представила (несвоевременно представила) налоговому органу данные, перечисленные в п. 3.2 ст. 23 НК РФ, то с нее взимается штраф (п. 2.1 ст. 129.1 НК РФ) </a:t>
            </a:r>
            <a:endParaRPr lang="ru-RU" dirty="0"/>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600" b="1" dirty="0" smtClean="0"/>
              <a:t>Налог на добавленную стоимость (гл. 21 НК РФ) с 1 января 2015 г.</a:t>
            </a:r>
            <a:r>
              <a:rPr lang="ru-RU" dirty="0" smtClean="0"/>
              <a:t/>
            </a:r>
            <a:br>
              <a:rPr lang="ru-RU" dirty="0" smtClean="0"/>
            </a:br>
            <a:endParaRPr lang="ru-RU" dirty="0"/>
          </a:p>
        </p:txBody>
      </p:sp>
      <p:sp>
        <p:nvSpPr>
          <p:cNvPr id="3" name="Содержимое 2"/>
          <p:cNvSpPr>
            <a:spLocks noGrp="1"/>
          </p:cNvSpPr>
          <p:nvPr>
            <p:ph idx="1"/>
          </p:nvPr>
        </p:nvSpPr>
        <p:spPr>
          <a:xfrm>
            <a:off x="714348" y="1142984"/>
            <a:ext cx="8219340" cy="5715016"/>
          </a:xfrm>
        </p:spPr>
        <p:txBody>
          <a:bodyPr>
            <a:normAutofit fontScale="62500" lnSpcReduction="20000"/>
          </a:bodyPr>
          <a:lstStyle/>
          <a:p>
            <a:pPr>
              <a:buNone/>
            </a:pPr>
            <a:r>
              <a:rPr lang="ru-RU" b="1" dirty="0" smtClean="0"/>
              <a:t>С 1 октября 2015 года</a:t>
            </a:r>
            <a:endParaRPr lang="ru-RU" dirty="0" smtClean="0"/>
          </a:p>
          <a:p>
            <a:r>
              <a:rPr lang="ru-RU" sz="4000" dirty="0" smtClean="0"/>
              <a:t>- в реестре перевозочных документов, представляемых для подтверждения обоснованности применения нулевой ставки НДС и налоговых вычетов при оказании услуг по перевозке пассажиров и багажа при условии, что пункт отправления или пункт назначения пассажиров и багажа расположены за пределами РФ, также должны быть указаны номера перевозочных документов, дата оказания и стоимость услуг по перевозке пассажиров и багажа (</a:t>
            </a:r>
            <a:r>
              <a:rPr lang="ru-RU" sz="4000" dirty="0" err="1" smtClean="0"/>
              <a:t>пп</a:t>
            </a:r>
            <a:r>
              <a:rPr lang="ru-RU" sz="4000" dirty="0" smtClean="0"/>
              <a:t>. 2 п. 6 ст. 165 НК РФ) </a:t>
            </a:r>
          </a:p>
          <a:p>
            <a:r>
              <a:rPr lang="ru-RU" sz="4000" dirty="0" smtClean="0"/>
              <a:t>- для подтверждения нулевой ставки НДС и налоговых вычетов по отдельным операциям по реализации товаров (работ, услуг) могут представляться в электронной форме реестры в том числе таможенных деклараций (полных таможенных деклараций), перевозочных, иных документов, подтверждающих факт оказания услуг (п. 15 ст. 165 НК РФ)</a:t>
            </a:r>
            <a:endParaRPr lang="ru-RU" sz="4000" dirty="0"/>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600" b="1" dirty="0" smtClean="0"/>
              <a:t>Налог на добавленную стоимость (гл. 21 НК РФ) с 1 января 2015 г.</a:t>
            </a:r>
            <a:r>
              <a:rPr lang="ru-RU" dirty="0" smtClean="0"/>
              <a:t/>
            </a:r>
            <a:br>
              <a:rPr lang="ru-RU" dirty="0" smtClean="0"/>
            </a:br>
            <a:endParaRPr lang="ru-RU" dirty="0"/>
          </a:p>
        </p:txBody>
      </p:sp>
      <p:sp>
        <p:nvSpPr>
          <p:cNvPr id="3" name="Содержимое 2"/>
          <p:cNvSpPr>
            <a:spLocks noGrp="1"/>
          </p:cNvSpPr>
          <p:nvPr>
            <p:ph idx="1"/>
          </p:nvPr>
        </p:nvSpPr>
        <p:spPr>
          <a:xfrm>
            <a:off x="214282" y="1447800"/>
            <a:ext cx="8719406" cy="4800600"/>
          </a:xfrm>
        </p:spPr>
        <p:txBody>
          <a:bodyPr>
            <a:normAutofit fontScale="85000" lnSpcReduction="20000"/>
          </a:bodyPr>
          <a:lstStyle/>
          <a:p>
            <a:pPr>
              <a:buNone/>
            </a:pPr>
            <a:r>
              <a:rPr lang="ru-RU" b="1" dirty="0" smtClean="0"/>
              <a:t>С 1 апреля 2015 года</a:t>
            </a:r>
            <a:endParaRPr lang="ru-RU" dirty="0" smtClean="0"/>
          </a:p>
          <a:p>
            <a:r>
              <a:rPr lang="ru-RU" dirty="0" smtClean="0"/>
              <a:t>- для подтверждения обоснованности применения нулевой ставки НДС и налоговых вычетов в отношении операций, предусмотренных </a:t>
            </a:r>
            <a:r>
              <a:rPr lang="ru-RU" dirty="0" err="1" smtClean="0"/>
              <a:t>пп</a:t>
            </a:r>
            <a:r>
              <a:rPr lang="ru-RU" dirty="0" smtClean="0"/>
              <a:t>. 2.7, 3 и 9 п. 1 ст. 164 НК РФ, в инспекцию представляются, в частности, копии транспортных, товаросопроводительных и (или) иных документов либо реестр перевозочных документов с отметками российских таможенных органов, которые свидетельствуют о помещении вывозимых за пределы территории РФ продуктов переработки под таможенные процедуры таможенного транзита, реэкспорта (п. п. 3.7 и 5 ст. 165 НК РФ) </a:t>
            </a:r>
            <a:endParaRPr lang="ru-RU" dirty="0"/>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600" b="1" dirty="0" smtClean="0"/>
              <a:t>Налог на добавленную стоимость (гл. 21 НК РФ) с 1 января 2015 г.</a:t>
            </a:r>
            <a:r>
              <a:rPr lang="ru-RU" dirty="0" smtClean="0"/>
              <a:t/>
            </a:r>
            <a:br>
              <a:rPr lang="ru-RU" dirty="0" smtClean="0"/>
            </a:br>
            <a:endParaRPr lang="ru-RU" dirty="0"/>
          </a:p>
        </p:txBody>
      </p:sp>
      <p:sp>
        <p:nvSpPr>
          <p:cNvPr id="3" name="Содержимое 2"/>
          <p:cNvSpPr>
            <a:spLocks noGrp="1"/>
          </p:cNvSpPr>
          <p:nvPr>
            <p:ph idx="1"/>
          </p:nvPr>
        </p:nvSpPr>
        <p:spPr>
          <a:xfrm>
            <a:off x="357158" y="1447800"/>
            <a:ext cx="8576530" cy="4800600"/>
          </a:xfrm>
        </p:spPr>
        <p:txBody>
          <a:bodyPr>
            <a:normAutofit fontScale="77500" lnSpcReduction="20000"/>
          </a:bodyPr>
          <a:lstStyle/>
          <a:p>
            <a:pPr>
              <a:buNone/>
            </a:pPr>
            <a:r>
              <a:rPr lang="ru-RU" b="1" dirty="0" smtClean="0"/>
              <a:t>С 1 января 2015 года</a:t>
            </a:r>
            <a:endParaRPr lang="ru-RU" dirty="0" smtClean="0"/>
          </a:p>
          <a:p>
            <a:r>
              <a:rPr lang="ru-RU" dirty="0" smtClean="0"/>
              <a:t>- налоговые агенты, которые не являются плательщиками НДС или являются налогоплательщиками, освобожденными от исполнения связанных с исчислением и уплатой данного налога обязанностей, декларации по НДС должны представлять в электронной форме. Такая обязанность возникает в том случае, если они выставляют или получают счета-фактуры при осуществлении предпринимательской деятельности в интересах другого лица на основе посреднических договоров или в определенных случаях на основе договора транспортной экспедиции, а также при выполнении функций застройщика (</a:t>
            </a:r>
            <a:r>
              <a:rPr lang="ru-RU" dirty="0" err="1" smtClean="0"/>
              <a:t>абз</a:t>
            </a:r>
            <a:r>
              <a:rPr lang="ru-RU" dirty="0" smtClean="0"/>
              <a:t>. 3 п. 5 ст. 174 НК РФ) </a:t>
            </a:r>
            <a:endParaRPr lang="ru-RU" dirty="0"/>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600" b="1" dirty="0" smtClean="0"/>
              <a:t>Налог на добавленную стоимость (гл. 21 НК РФ) с 1 января 2015 г.</a:t>
            </a:r>
            <a:r>
              <a:rPr lang="ru-RU" dirty="0" smtClean="0"/>
              <a:t/>
            </a:r>
            <a:br>
              <a:rPr lang="ru-RU" dirty="0" smtClean="0"/>
            </a:br>
            <a:endParaRPr lang="ru-RU" dirty="0"/>
          </a:p>
        </p:txBody>
      </p:sp>
      <p:sp>
        <p:nvSpPr>
          <p:cNvPr id="3" name="Содержимое 2"/>
          <p:cNvSpPr>
            <a:spLocks noGrp="1"/>
          </p:cNvSpPr>
          <p:nvPr>
            <p:ph idx="1"/>
          </p:nvPr>
        </p:nvSpPr>
        <p:spPr/>
        <p:txBody>
          <a:bodyPr>
            <a:normAutofit fontScale="85000" lnSpcReduction="20000"/>
          </a:bodyPr>
          <a:lstStyle/>
          <a:p>
            <a:r>
              <a:rPr lang="ru-RU" dirty="0" smtClean="0"/>
              <a:t>- налогоплательщики НДС не должны вести журналы учета полученных и выставленных счетов-фактур (из п. 3 ст. 169 НК РФ исключено прямое указание, устанавливавшее данную обязанность) </a:t>
            </a:r>
          </a:p>
          <a:p>
            <a:r>
              <a:rPr lang="ru-RU" dirty="0" smtClean="0"/>
              <a:t>- обязанность вести журнал учета полученных и выставленных счетов-фактур сохранена для посредников, экспедиторов и застройщиков, в том числе если они освобождены от исполнения обязанностей, связанных с исчислением и уплатой НДС, или не признаются плательщиками НДС (п. 3.1 ст. 169 НК РФ) </a:t>
            </a:r>
            <a:endParaRPr lang="ru-RU" dirty="0"/>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600" b="1" dirty="0" smtClean="0"/>
              <a:t>Налог на добавленную стоимость (гл. 21 НК РФ) с 1 января 2015 г.</a:t>
            </a:r>
            <a:r>
              <a:rPr lang="ru-RU" dirty="0" smtClean="0"/>
              <a:t/>
            </a:r>
            <a:br>
              <a:rPr lang="ru-RU" dirty="0" smtClean="0"/>
            </a:br>
            <a:endParaRPr lang="ru-RU" dirty="0"/>
          </a:p>
        </p:txBody>
      </p:sp>
      <p:sp>
        <p:nvSpPr>
          <p:cNvPr id="3" name="Содержимое 2"/>
          <p:cNvSpPr>
            <a:spLocks noGrp="1"/>
          </p:cNvSpPr>
          <p:nvPr>
            <p:ph idx="1"/>
          </p:nvPr>
        </p:nvSpPr>
        <p:spPr>
          <a:xfrm>
            <a:off x="285720" y="1142984"/>
            <a:ext cx="8647968" cy="5105416"/>
          </a:xfrm>
        </p:spPr>
        <p:txBody>
          <a:bodyPr>
            <a:normAutofit fontScale="85000" lnSpcReduction="20000"/>
          </a:bodyPr>
          <a:lstStyle/>
          <a:p>
            <a:r>
              <a:rPr lang="ru-RU" dirty="0" smtClean="0"/>
              <a:t>- установлено, сведения из каких документов включаются в декларацию по НДС. Это следующие документы: книга покупок и книга продаж налогоплательщика, журнал учета полученных и выставленных счетов-фактур, счета-фактуры (п. 5.1 ст. 174 НК РФ) </a:t>
            </a:r>
          </a:p>
          <a:p>
            <a:r>
              <a:rPr lang="ru-RU" dirty="0" smtClean="0"/>
              <a:t>- посредники, экспедиторы и застройщики, не являющиеся налоговыми агентами, должны представлять в инспекцию в электронном виде журнал учета счетов-фактур при осуществлении посреднической, экспедиторской деятельности либо деятельности застройщика в том случае, если они освобождены от обязанностей, связанных с исчислением и уплатой НДС, или не признаются плательщиками данного налога (п. 5.2 ст. 174 НК РФ) </a:t>
            </a:r>
            <a:endParaRPr lang="ru-RU" dirty="0"/>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600" b="1" dirty="0" smtClean="0"/>
              <a:t>Налог на добавленную стоимость (гл. 21 НК РФ) с 1 января 2015 г.</a:t>
            </a:r>
            <a:r>
              <a:rPr lang="ru-RU" dirty="0" smtClean="0"/>
              <a:t/>
            </a:r>
            <a:br>
              <a:rPr lang="ru-RU" dirty="0" smtClean="0"/>
            </a:br>
            <a:endParaRPr lang="ru-RU" dirty="0"/>
          </a:p>
        </p:txBody>
      </p:sp>
      <p:sp>
        <p:nvSpPr>
          <p:cNvPr id="3" name="Содержимое 2"/>
          <p:cNvSpPr>
            <a:spLocks noGrp="1"/>
          </p:cNvSpPr>
          <p:nvPr>
            <p:ph idx="1"/>
          </p:nvPr>
        </p:nvSpPr>
        <p:spPr>
          <a:xfrm>
            <a:off x="714348" y="1447800"/>
            <a:ext cx="8219340" cy="4800600"/>
          </a:xfrm>
        </p:spPr>
        <p:txBody>
          <a:bodyPr>
            <a:normAutofit fontScale="92500" lnSpcReduction="20000"/>
          </a:bodyPr>
          <a:lstStyle/>
          <a:p>
            <a:r>
              <a:rPr lang="ru-RU" dirty="0" smtClean="0"/>
              <a:t>- декларация по НДС, которая должна быть подана в электронной форме, но представлена на бумажном носителе, не считается поданной (п. 5 ст. 174 НК РФ) </a:t>
            </a:r>
          </a:p>
          <a:p>
            <a:r>
              <a:rPr lang="ru-RU" dirty="0" smtClean="0"/>
              <a:t>- налогоплательщик, который начинает применять право на освобождение от обязанностей, связанных с исчислением и уплатой НДС, со второго или третьего месяца квартала, ранее принятый к вычету налог обязан восстановить в периоде, начиная с которого он использует указанное право (п. 8 ст. 145 НК РФ) </a:t>
            </a:r>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 1 января 2014 г.</a:t>
            </a:r>
            <a:endParaRPr lang="ru-RU" dirty="0"/>
          </a:p>
        </p:txBody>
      </p:sp>
      <p:sp>
        <p:nvSpPr>
          <p:cNvPr id="3" name="Содержимое 2"/>
          <p:cNvSpPr>
            <a:spLocks noGrp="1"/>
          </p:cNvSpPr>
          <p:nvPr>
            <p:ph idx="1"/>
          </p:nvPr>
        </p:nvSpPr>
        <p:spPr>
          <a:xfrm>
            <a:off x="142844" y="1447800"/>
            <a:ext cx="8790844" cy="5053034"/>
          </a:xfrm>
        </p:spPr>
        <p:txBody>
          <a:bodyPr>
            <a:normAutofit fontScale="77500" lnSpcReduction="20000"/>
          </a:bodyPr>
          <a:lstStyle/>
          <a:p>
            <a:pPr algn="just">
              <a:buNone/>
            </a:pPr>
            <a:r>
              <a:rPr lang="ru-RU" b="1" dirty="0" smtClean="0"/>
              <a:t>Урегулирован вопрос об ответственности при непредставлении документов и информации контрагентом проверяемого налогоплательщика</a:t>
            </a:r>
            <a:endParaRPr lang="ru-RU" dirty="0" smtClean="0"/>
          </a:p>
          <a:p>
            <a:pPr algn="just">
              <a:buNone/>
            </a:pPr>
            <a:r>
              <a:rPr lang="ru-RU" dirty="0" smtClean="0"/>
              <a:t> </a:t>
            </a:r>
          </a:p>
          <a:p>
            <a:r>
              <a:rPr lang="ru-RU" dirty="0" smtClean="0"/>
              <a:t>С 1 января 2014 г. урегулирован вопрос о разграничении ответственности по ст. ст. 126 и 129.1 НК РФ при непредставлении документов и информации контрагентом проверяемого налогоплательщика в порядке ст. 93.1 НК РФ. </a:t>
            </a:r>
          </a:p>
          <a:p>
            <a:pPr>
              <a:buNone/>
            </a:pPr>
            <a:r>
              <a:rPr lang="ru-RU" dirty="0" smtClean="0"/>
              <a:t>С указанной даты вступили в силу уточнения п. 6 ст. 93.1 НК РФ. Теперь согласно п. 6 ст. 93.1 НК РФ штраф по ст. 126 НК РФ взимается за непредставление истребованных документов (непредставление в установленные сроки), а по ст. 129.1 НК РФ - за неправомерное несообщение (несвоевременное сообщение) </a:t>
            </a:r>
            <a:r>
              <a:rPr lang="ru-RU" dirty="0" err="1" smtClean="0"/>
              <a:t>истребуемой</a:t>
            </a:r>
            <a:r>
              <a:rPr lang="ru-RU" dirty="0" smtClean="0"/>
              <a:t> информации.</a:t>
            </a:r>
          </a:p>
          <a:p>
            <a:endParaRPr lang="ru-RU" dirty="0"/>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600" b="1" dirty="0" smtClean="0"/>
              <a:t>Налог на добавленную стоимость (гл. 21 НК РФ) с 1 января 2015 г.</a:t>
            </a:r>
            <a:r>
              <a:rPr lang="ru-RU" dirty="0" smtClean="0"/>
              <a:t/>
            </a:r>
            <a:br>
              <a:rPr lang="ru-RU" dirty="0" smtClean="0"/>
            </a:br>
            <a:endParaRPr lang="ru-RU" dirty="0"/>
          </a:p>
        </p:txBody>
      </p:sp>
      <p:sp>
        <p:nvSpPr>
          <p:cNvPr id="3" name="Содержимое 2"/>
          <p:cNvSpPr>
            <a:spLocks noGrp="1"/>
          </p:cNvSpPr>
          <p:nvPr>
            <p:ph idx="1"/>
          </p:nvPr>
        </p:nvSpPr>
        <p:spPr/>
        <p:txBody>
          <a:bodyPr>
            <a:normAutofit fontScale="92500"/>
          </a:bodyPr>
          <a:lstStyle/>
          <a:p>
            <a:r>
              <a:rPr lang="ru-RU" dirty="0" smtClean="0"/>
              <a:t>- операции по реализации имущества и (или) имущественных прав должников-банкротов не признаются объектом обложения НДС (</a:t>
            </a:r>
            <a:r>
              <a:rPr lang="ru-RU" dirty="0" err="1" smtClean="0"/>
              <a:t>пп</a:t>
            </a:r>
            <a:r>
              <a:rPr lang="ru-RU" dirty="0" smtClean="0"/>
              <a:t>. 15 п. 2 ст. 146 НК РФ)</a:t>
            </a:r>
          </a:p>
          <a:p>
            <a:r>
              <a:rPr lang="ru-RU" dirty="0" smtClean="0"/>
              <a:t>- закреплена обязанность предпринимателя восстановить ранее принятый к вычету НДС при переходе на патентную систему налогообложения (</a:t>
            </a:r>
            <a:r>
              <a:rPr lang="ru-RU" dirty="0" err="1" smtClean="0"/>
              <a:t>абз</a:t>
            </a:r>
            <a:r>
              <a:rPr lang="ru-RU" dirty="0" smtClean="0"/>
              <a:t>. 5 </a:t>
            </a:r>
            <a:r>
              <a:rPr lang="ru-RU" dirty="0" err="1" smtClean="0"/>
              <a:t>пп</a:t>
            </a:r>
            <a:r>
              <a:rPr lang="ru-RU" dirty="0" smtClean="0"/>
              <a:t>. 2 п. 3 ст. 170 НК РФ) </a:t>
            </a:r>
            <a:endParaRPr lang="ru-RU" dirty="0"/>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smtClean="0"/>
              <a:t>Налог на добавленную стоимость (гл. 21 НК РФ) с 1 января 2015 г.</a:t>
            </a:r>
            <a:endParaRPr lang="ru-RU" sz="3200" dirty="0"/>
          </a:p>
        </p:txBody>
      </p:sp>
      <p:sp>
        <p:nvSpPr>
          <p:cNvPr id="3" name="Содержимое 2"/>
          <p:cNvSpPr>
            <a:spLocks noGrp="1"/>
          </p:cNvSpPr>
          <p:nvPr>
            <p:ph idx="1"/>
          </p:nvPr>
        </p:nvSpPr>
        <p:spPr/>
        <p:txBody>
          <a:bodyPr>
            <a:normAutofit fontScale="92500" lnSpcReduction="10000"/>
          </a:bodyPr>
          <a:lstStyle/>
          <a:p>
            <a:r>
              <a:rPr lang="ru-RU" dirty="0" smtClean="0"/>
              <a:t>- при использовании основных средств и нематериальных активов в операциях, облагаемых НДС по нулевой ставке, восстанавливать принятый ранее к вычету налог не нужно (утратил силу </a:t>
            </a:r>
            <a:r>
              <a:rPr lang="ru-RU" dirty="0" err="1" smtClean="0"/>
              <a:t>пп</a:t>
            </a:r>
            <a:r>
              <a:rPr lang="ru-RU" dirty="0" smtClean="0"/>
              <a:t>. 5 п. 3 ст. 170 НК РФ) </a:t>
            </a:r>
          </a:p>
          <a:p>
            <a:r>
              <a:rPr lang="ru-RU" dirty="0" smtClean="0"/>
              <a:t>- вычет НДС в отношении нормируемых для целей налога на прибыль затрат, за исключением представительских расходов, производится в полном объеме (</a:t>
            </a:r>
            <a:r>
              <a:rPr lang="ru-RU" dirty="0" err="1" smtClean="0"/>
              <a:t>абз</a:t>
            </a:r>
            <a:r>
              <a:rPr lang="ru-RU" dirty="0" smtClean="0"/>
              <a:t>. 2 п. 7 ст. 171 НК РФ утратил силу)</a:t>
            </a:r>
            <a:endParaRPr lang="ru-RU" dirty="0"/>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4400" b="1" dirty="0" smtClean="0"/>
              <a:t>Налог на добавленную стоимость (гл. 21 НК РФ) с 1 января 2015 г.</a:t>
            </a:r>
            <a:endParaRPr lang="ru-RU" dirty="0"/>
          </a:p>
        </p:txBody>
      </p:sp>
      <p:sp>
        <p:nvSpPr>
          <p:cNvPr id="3" name="Содержимое 2"/>
          <p:cNvSpPr>
            <a:spLocks noGrp="1"/>
          </p:cNvSpPr>
          <p:nvPr>
            <p:ph idx="1"/>
          </p:nvPr>
        </p:nvSpPr>
        <p:spPr/>
        <p:txBody>
          <a:bodyPr>
            <a:normAutofit fontScale="85000" lnSpcReduction="20000"/>
          </a:bodyPr>
          <a:lstStyle/>
          <a:p>
            <a:r>
              <a:rPr lang="ru-RU" dirty="0" smtClean="0"/>
              <a:t>- особый порядок восстановления сумм НДС, принятых к вычету в отношении приобретенных или построенных объектов основных средств, предусмотрен в отдельной статье, а именно в ст. 171.1 НК РФ (утратили силу </a:t>
            </a:r>
            <a:r>
              <a:rPr lang="ru-RU" dirty="0" err="1" smtClean="0"/>
              <a:t>абз</a:t>
            </a:r>
            <a:r>
              <a:rPr lang="ru-RU" dirty="0" smtClean="0"/>
              <a:t>. 5 - 9 п. 6 ст. 171 НК РФ) &gt;&gt;&gt;</a:t>
            </a:r>
          </a:p>
          <a:p>
            <a:r>
              <a:rPr lang="ru-RU" dirty="0" smtClean="0"/>
              <a:t>- в отношении морских судов, судов внутреннего плавания, судов смешанного (река - море) плавания, а также воздушных судов и двигателей к ним применяется порядок восстановления НДС при их использовании в операциях, указанных в п. 2 ст. 170 НК РФ (ст. 171.1 НК РФ)</a:t>
            </a:r>
            <a:endParaRPr lang="ru-RU" dirty="0"/>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4400" b="1" dirty="0" smtClean="0"/>
              <a:t>Налог на добавленную стоимость (гл. 21 НК РФ) с 1 января 2015 г.</a:t>
            </a:r>
            <a:endParaRPr lang="ru-RU" dirty="0"/>
          </a:p>
        </p:txBody>
      </p:sp>
      <p:sp>
        <p:nvSpPr>
          <p:cNvPr id="3" name="Содержимое 2"/>
          <p:cNvSpPr>
            <a:spLocks noGrp="1"/>
          </p:cNvSpPr>
          <p:nvPr>
            <p:ph idx="1"/>
          </p:nvPr>
        </p:nvSpPr>
        <p:spPr/>
        <p:txBody>
          <a:bodyPr>
            <a:normAutofit fontScale="70000" lnSpcReduction="20000"/>
          </a:bodyPr>
          <a:lstStyle/>
          <a:p>
            <a:r>
              <a:rPr lang="ru-RU" dirty="0" smtClean="0"/>
              <a:t>- оказываемые российскими авиаперевозчиками услуги по перевозке товаров из пункта отправления в пункт назначения, которые расположены за пределами России, в случае, когда при перевозке воздушное судно совершает посадку в России, а место прибытия товаров в РФ и место их убытия из страны совпадают, облагаются НДС в России по нулевой ставке при условии представления определенного комплекта документов (</a:t>
            </a:r>
            <a:r>
              <a:rPr lang="ru-RU" dirty="0" err="1" smtClean="0"/>
              <a:t>пп</a:t>
            </a:r>
            <a:r>
              <a:rPr lang="ru-RU" dirty="0" smtClean="0"/>
              <a:t>. 4.4 п. 1 ст. 148, </a:t>
            </a:r>
            <a:r>
              <a:rPr lang="ru-RU" dirty="0" err="1" smtClean="0"/>
              <a:t>пп</a:t>
            </a:r>
            <a:r>
              <a:rPr lang="ru-RU" dirty="0" smtClean="0"/>
              <a:t>. 2.10 п. 1 ст. 164, п. 3.9 ст. 165 НК РФ) &gt;&gt;&gt;</a:t>
            </a:r>
          </a:p>
          <a:p>
            <a:r>
              <a:rPr lang="ru-RU" dirty="0" smtClean="0"/>
              <a:t>- вычеты НДС, предусмотренные п. 2 ст. 171 НК РФ, могут быть заявлены в налоговых периодах в пределах трех лет после принятия на учет приобретенных на территории России товаров (работ, услуг, имущественных прав) или товаров, ввезенных на территорию РФ либо иные территории под ее юрисдикцией (</a:t>
            </a:r>
            <a:r>
              <a:rPr lang="ru-RU" dirty="0" err="1" smtClean="0"/>
              <a:t>абз</a:t>
            </a:r>
            <a:r>
              <a:rPr lang="ru-RU" dirty="0" smtClean="0"/>
              <a:t>. 1 п. 1.1 ст. 172 НК РФ)</a:t>
            </a:r>
            <a:endParaRPr lang="ru-RU" dirty="0"/>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4400" b="1" dirty="0" smtClean="0"/>
              <a:t>Налог на добавленную стоимость (гл. 21 НК РФ) с 1 января 2015 г.</a:t>
            </a:r>
            <a:endParaRPr lang="ru-RU" dirty="0"/>
          </a:p>
        </p:txBody>
      </p:sp>
      <p:sp>
        <p:nvSpPr>
          <p:cNvPr id="3" name="Содержимое 2"/>
          <p:cNvSpPr>
            <a:spLocks noGrp="1"/>
          </p:cNvSpPr>
          <p:nvPr>
            <p:ph idx="1"/>
          </p:nvPr>
        </p:nvSpPr>
        <p:spPr/>
        <p:txBody>
          <a:bodyPr>
            <a:normAutofit fontScale="77500" lnSpcReduction="20000"/>
          </a:bodyPr>
          <a:lstStyle/>
          <a:p>
            <a:r>
              <a:rPr lang="ru-RU" dirty="0" smtClean="0"/>
              <a:t>- налогоплательщик вправе заявить НДС к вычету в периоде принятия товаров (работ, услуг, имущественных прав) и в том случае, если соответствующий счет-фактура получен после окончания этого квартала, но до наступления срока представления декларации за данный период (</a:t>
            </a:r>
            <a:r>
              <a:rPr lang="ru-RU" dirty="0" err="1" smtClean="0"/>
              <a:t>абз</a:t>
            </a:r>
            <a:r>
              <a:rPr lang="ru-RU" dirty="0" smtClean="0"/>
              <a:t>. 2 п. 1.1 ст. 172 НК РФ) &gt;&gt;&gt;</a:t>
            </a:r>
          </a:p>
          <a:p>
            <a:r>
              <a:rPr lang="ru-RU" dirty="0" smtClean="0"/>
              <a:t>- декларация по НДС должна быть представлена в инспекцию не позднее 25-ого числа месяца, следующего за истекшим налоговым периодом (п. 5 ст. 174 НК РФ) &gt;&gt;&gt;</a:t>
            </a:r>
          </a:p>
          <a:p>
            <a:r>
              <a:rPr lang="ru-RU" dirty="0" smtClean="0"/>
              <a:t>- на пять дней увеличены сроки уплаты НДС в бюджет (п. п. 1 и 4 ст. 174 НК РФ)</a:t>
            </a:r>
            <a:endParaRPr lang="ru-RU" dirty="0"/>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4400" b="1" dirty="0" smtClean="0"/>
              <a:t>Акцизы (гл. 22 НК РФ) 1 января 2015 г.</a:t>
            </a:r>
            <a:endParaRPr lang="ru-RU" dirty="0"/>
          </a:p>
        </p:txBody>
      </p:sp>
      <p:sp>
        <p:nvSpPr>
          <p:cNvPr id="3" name="Содержимое 2"/>
          <p:cNvSpPr>
            <a:spLocks noGrp="1"/>
          </p:cNvSpPr>
          <p:nvPr>
            <p:ph idx="1"/>
          </p:nvPr>
        </p:nvSpPr>
        <p:spPr/>
        <p:txBody>
          <a:bodyPr>
            <a:normAutofit lnSpcReduction="10000"/>
          </a:bodyPr>
          <a:lstStyle/>
          <a:p>
            <a:pPr>
              <a:buNone/>
            </a:pPr>
            <a:r>
              <a:rPr lang="ru-RU" b="1" dirty="0" smtClean="0"/>
              <a:t>С 1 июля 2015 года</a:t>
            </a:r>
            <a:endParaRPr lang="ru-RU" dirty="0" smtClean="0"/>
          </a:p>
          <a:p>
            <a:r>
              <a:rPr lang="ru-RU" dirty="0" smtClean="0"/>
              <a:t>- организация может применить освобождение от уплаты акцизов при совершении операций, указанных в </a:t>
            </a:r>
            <a:r>
              <a:rPr lang="ru-RU" dirty="0" err="1" smtClean="0"/>
              <a:t>пп</a:t>
            </a:r>
            <a:r>
              <a:rPr lang="ru-RU" dirty="0" smtClean="0"/>
              <a:t>. 4 п. 1 ст. 183 НК РФ (например, реализации подакцизных товаров, помещенных под таможенную процедуру экспорта, за пределы РФ), без предоставления банковской гарантии (п. п. 2 и 2.1 ст. 184 НК РФ).</a:t>
            </a:r>
            <a:endParaRPr lang="ru-RU" dirty="0"/>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4348" y="274638"/>
            <a:ext cx="8219340" cy="1143000"/>
          </a:xfrm>
        </p:spPr>
        <p:txBody>
          <a:bodyPr>
            <a:normAutofit fontScale="90000"/>
          </a:bodyPr>
          <a:lstStyle/>
          <a:p>
            <a:r>
              <a:rPr lang="ru-RU" sz="4000" b="1" dirty="0" smtClean="0"/>
              <a:t>Акцизы (гл. 22 НК РФ) 1 января 2015 г.</a:t>
            </a:r>
            <a:endParaRPr lang="ru-RU" dirty="0"/>
          </a:p>
        </p:txBody>
      </p:sp>
      <p:sp>
        <p:nvSpPr>
          <p:cNvPr id="3" name="Содержимое 2"/>
          <p:cNvSpPr>
            <a:spLocks noGrp="1"/>
          </p:cNvSpPr>
          <p:nvPr>
            <p:ph idx="1"/>
          </p:nvPr>
        </p:nvSpPr>
        <p:spPr/>
        <p:txBody>
          <a:bodyPr/>
          <a:lstStyle/>
          <a:p>
            <a:r>
              <a:rPr lang="ru-RU" dirty="0" smtClean="0"/>
              <a:t>- уточнен срок представления и состав документов, необходимых для того, чтобы подтвердить обоснованность освобождения от уплаты акциза при реализации подакцизных товаров за пределы России в соответствии с таможенной процедурой экспорта (п. 7 ст. 198 НК РФ)</a:t>
            </a:r>
          </a:p>
          <a:p>
            <a:pPr>
              <a:buNone/>
            </a:pPr>
            <a:r>
              <a:rPr lang="ru-RU" dirty="0" smtClean="0"/>
              <a:t> </a:t>
            </a:r>
          </a:p>
          <a:p>
            <a:endParaRPr lang="ru-RU" dirty="0"/>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2910" y="274638"/>
            <a:ext cx="8290778" cy="1143000"/>
          </a:xfrm>
        </p:spPr>
        <p:txBody>
          <a:bodyPr>
            <a:normAutofit fontScale="90000"/>
          </a:bodyPr>
          <a:lstStyle/>
          <a:p>
            <a:r>
              <a:rPr lang="ru-RU" sz="4000" b="1" dirty="0" smtClean="0"/>
              <a:t>Акцизы (гл. 22 НК РФ) 1 января 2015 г.</a:t>
            </a:r>
            <a:endParaRPr lang="ru-RU" dirty="0"/>
          </a:p>
        </p:txBody>
      </p:sp>
      <p:sp>
        <p:nvSpPr>
          <p:cNvPr id="3" name="Содержимое 2"/>
          <p:cNvSpPr>
            <a:spLocks noGrp="1"/>
          </p:cNvSpPr>
          <p:nvPr>
            <p:ph idx="1"/>
          </p:nvPr>
        </p:nvSpPr>
        <p:spPr/>
        <p:txBody>
          <a:bodyPr>
            <a:normAutofit fontScale="85000" lnSpcReduction="10000"/>
          </a:bodyPr>
          <a:lstStyle/>
          <a:p>
            <a:pPr>
              <a:buNone/>
            </a:pPr>
            <a:r>
              <a:rPr lang="ru-RU" b="1" dirty="0" smtClean="0"/>
              <a:t>С 1 января 2015 года</a:t>
            </a:r>
            <a:endParaRPr lang="ru-RU" dirty="0" smtClean="0"/>
          </a:p>
          <a:p>
            <a:r>
              <a:rPr lang="ru-RU" dirty="0" smtClean="0"/>
              <a:t>- повышены в запланированных размерах ставки акцизов на некоторые подакцизные товары: легковые автомобили, разные виды табака, сигары, </a:t>
            </a:r>
            <a:r>
              <a:rPr lang="ru-RU" dirty="0" err="1" smtClean="0"/>
              <a:t>сигариллы</a:t>
            </a:r>
            <a:r>
              <a:rPr lang="ru-RU" dirty="0" smtClean="0"/>
              <a:t> (</a:t>
            </a:r>
            <a:r>
              <a:rPr lang="ru-RU" dirty="0" err="1" smtClean="0"/>
              <a:t>сигариты</a:t>
            </a:r>
            <a:r>
              <a:rPr lang="ru-RU" dirty="0" smtClean="0"/>
              <a:t>), </a:t>
            </a:r>
            <a:r>
              <a:rPr lang="ru-RU" dirty="0" err="1" smtClean="0"/>
              <a:t>биди</a:t>
            </a:r>
            <a:r>
              <a:rPr lang="ru-RU" dirty="0" smtClean="0"/>
              <a:t>, </a:t>
            </a:r>
            <a:r>
              <a:rPr lang="ru-RU" dirty="0" err="1" smtClean="0"/>
              <a:t>кретек</a:t>
            </a:r>
            <a:r>
              <a:rPr lang="ru-RU" dirty="0" smtClean="0"/>
              <a:t> (п. 1 ст. 193 НК РФ) </a:t>
            </a:r>
          </a:p>
          <a:p>
            <a:r>
              <a:rPr lang="ru-RU" dirty="0" smtClean="0"/>
              <a:t>- выше запланированного размера установлена ставка акциза на сигареты и папиросы - 960 руб. за 1000 шт. + 11 процентов расчетной стоимости, исчисляемой исходя из максимальной розничной цены, но не менее 1330 руб. за 1000 шт. (п. 1 ст. 193 НК РФ)</a:t>
            </a:r>
            <a:endParaRPr lang="ru-RU" dirty="0"/>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57224" y="274638"/>
            <a:ext cx="8076464" cy="1143000"/>
          </a:xfrm>
        </p:spPr>
        <p:txBody>
          <a:bodyPr>
            <a:normAutofit fontScale="90000"/>
          </a:bodyPr>
          <a:lstStyle/>
          <a:p>
            <a:r>
              <a:rPr lang="ru-RU" sz="4000" b="1" dirty="0" smtClean="0"/>
              <a:t>Акцизы (гл. 22 НК РФ) 1 января 2015 г.</a:t>
            </a:r>
            <a:endParaRPr lang="ru-RU" dirty="0"/>
          </a:p>
        </p:txBody>
      </p:sp>
      <p:sp>
        <p:nvSpPr>
          <p:cNvPr id="3" name="Содержимое 2"/>
          <p:cNvSpPr>
            <a:spLocks noGrp="1"/>
          </p:cNvSpPr>
          <p:nvPr>
            <p:ph idx="1"/>
          </p:nvPr>
        </p:nvSpPr>
        <p:spPr>
          <a:xfrm>
            <a:off x="285720" y="1447800"/>
            <a:ext cx="8647968" cy="4800600"/>
          </a:xfrm>
        </p:spPr>
        <p:txBody>
          <a:bodyPr>
            <a:normAutofit fontScale="92500" lnSpcReduction="20000"/>
          </a:bodyPr>
          <a:lstStyle/>
          <a:p>
            <a:r>
              <a:rPr lang="ru-RU" dirty="0" smtClean="0"/>
              <a:t>- на спиртосодержащую продукцию, алкогольную продукцию, вина (в том числе игристые), сидр, </a:t>
            </a:r>
            <a:r>
              <a:rPr lang="ru-RU" dirty="0" err="1" smtClean="0"/>
              <a:t>пуаре</a:t>
            </a:r>
            <a:r>
              <a:rPr lang="ru-RU" dirty="0" smtClean="0"/>
              <a:t>, медовуху, пиво и некоторые другие подакцизные товары ставки акцизов оставлены в размерах, применяемых в 2014 году (п. 1 ст. 193 НК РФ)</a:t>
            </a:r>
          </a:p>
          <a:p>
            <a:r>
              <a:rPr lang="ru-RU" dirty="0" smtClean="0"/>
              <a:t>- уменьшены ставки акцизов, в частности, на автомобильный бензин, дизельное топливо, топливо печное бытовое и др. (п. 1 ст. 193 НК РФ)</a:t>
            </a:r>
          </a:p>
          <a:p>
            <a:r>
              <a:rPr lang="ru-RU" dirty="0" smtClean="0"/>
              <a:t>- бензол, параксилол и </a:t>
            </a:r>
            <a:r>
              <a:rPr lang="ru-RU" dirty="0" err="1" smtClean="0"/>
              <a:t>ортоксилол</a:t>
            </a:r>
            <a:r>
              <a:rPr lang="ru-RU" dirty="0" smtClean="0"/>
              <a:t> признаются подакцизными товарами (</a:t>
            </a:r>
            <a:r>
              <a:rPr lang="ru-RU" dirty="0" err="1" smtClean="0"/>
              <a:t>пп</a:t>
            </a:r>
            <a:r>
              <a:rPr lang="ru-RU" dirty="0" smtClean="0"/>
              <a:t>. 12 п. 1 ст. 181 НК РФ)</a:t>
            </a:r>
            <a:endParaRPr lang="ru-RU" dirty="0"/>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274638"/>
            <a:ext cx="8362216" cy="1143000"/>
          </a:xfrm>
        </p:spPr>
        <p:txBody>
          <a:bodyPr>
            <a:normAutofit fontScale="90000"/>
          </a:bodyPr>
          <a:lstStyle/>
          <a:p>
            <a:r>
              <a:rPr lang="ru-RU" sz="4000" b="1" dirty="0" smtClean="0"/>
              <a:t>Акцизы (гл. 22 НК РФ) 1 января 2015 г.</a:t>
            </a:r>
            <a:endParaRPr lang="ru-RU" dirty="0"/>
          </a:p>
        </p:txBody>
      </p:sp>
      <p:sp>
        <p:nvSpPr>
          <p:cNvPr id="3" name="Содержимое 2"/>
          <p:cNvSpPr>
            <a:spLocks noGrp="1"/>
          </p:cNvSpPr>
          <p:nvPr>
            <p:ph idx="1"/>
          </p:nvPr>
        </p:nvSpPr>
        <p:spPr/>
        <p:txBody>
          <a:bodyPr>
            <a:normAutofit fontScale="92500" lnSpcReduction="20000"/>
          </a:bodyPr>
          <a:lstStyle/>
          <a:p>
            <a:r>
              <a:rPr lang="ru-RU" dirty="0" smtClean="0"/>
              <a:t>- авиационный керосин является подакцизным товаром (</a:t>
            </a:r>
            <a:r>
              <a:rPr lang="ru-RU" dirty="0" err="1" smtClean="0"/>
              <a:t>пп</a:t>
            </a:r>
            <a:r>
              <a:rPr lang="ru-RU" dirty="0" smtClean="0"/>
              <a:t>. 13 п. 1 ст. 181 НК РФ)</a:t>
            </a:r>
          </a:p>
          <a:p>
            <a:r>
              <a:rPr lang="ru-RU" dirty="0" smtClean="0"/>
              <a:t>- природный газ в случаях, предусмотренных международными договорами РФ, признается подакцизным товаром (</a:t>
            </a:r>
            <a:r>
              <a:rPr lang="ru-RU" dirty="0" err="1" smtClean="0"/>
              <a:t>пп</a:t>
            </a:r>
            <a:r>
              <a:rPr lang="ru-RU" dirty="0" smtClean="0"/>
              <a:t>. 14 п. 1 ст. 181 НК РФ) </a:t>
            </a:r>
          </a:p>
          <a:p>
            <a:r>
              <a:rPr lang="ru-RU" dirty="0" smtClean="0"/>
              <a:t>- уточнен порядок налогообложения акцизами прямогонного бензина (</a:t>
            </a:r>
            <a:r>
              <a:rPr lang="ru-RU" dirty="0" err="1" smtClean="0"/>
              <a:t>пп</a:t>
            </a:r>
            <a:r>
              <a:rPr lang="ru-RU" dirty="0" smtClean="0"/>
              <a:t>. 10 п. 1 ст. 181, </a:t>
            </a:r>
            <a:r>
              <a:rPr lang="ru-RU" dirty="0" err="1" smtClean="0"/>
              <a:t>пп</a:t>
            </a:r>
            <a:r>
              <a:rPr lang="ru-RU" dirty="0" smtClean="0"/>
              <a:t>. 21, 23 и 24 п. 1 ст. 182, п. 2 ст. 195, п. 4 ст. 199, п. 15 ст. 200, ст. 203.1 НК РФ)</a:t>
            </a:r>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 1 января 2014 г.</a:t>
            </a:r>
            <a:endParaRPr lang="ru-RU" dirty="0"/>
          </a:p>
        </p:txBody>
      </p:sp>
      <p:sp>
        <p:nvSpPr>
          <p:cNvPr id="3" name="Содержимое 2"/>
          <p:cNvSpPr>
            <a:spLocks noGrp="1"/>
          </p:cNvSpPr>
          <p:nvPr>
            <p:ph idx="1"/>
          </p:nvPr>
        </p:nvSpPr>
        <p:spPr>
          <a:xfrm>
            <a:off x="357158" y="1447800"/>
            <a:ext cx="8576530" cy="4800600"/>
          </a:xfrm>
        </p:spPr>
        <p:txBody>
          <a:bodyPr>
            <a:normAutofit fontScale="92500" lnSpcReduction="10000"/>
          </a:bodyPr>
          <a:lstStyle/>
          <a:p>
            <a:pPr>
              <a:buNone/>
            </a:pPr>
            <a:r>
              <a:rPr lang="ru-RU" b="1" dirty="0" smtClean="0"/>
              <a:t>За непредставление налоговому органу сведений о налогоплательщике можно привлекать к ответственности не только организации, но и физических лиц (в том числе предпринимателей)</a:t>
            </a:r>
            <a:endParaRPr lang="ru-RU" dirty="0" smtClean="0"/>
          </a:p>
          <a:p>
            <a:pPr>
              <a:buNone/>
            </a:pPr>
            <a:r>
              <a:rPr lang="ru-RU" dirty="0" smtClean="0"/>
              <a:t> </a:t>
            </a:r>
          </a:p>
          <a:p>
            <a:r>
              <a:rPr lang="ru-RU" dirty="0" smtClean="0"/>
              <a:t>С 1 января 2014 г. к ответственности по п. 2 ст. 126 НК РФ можно привлекать не только организации, но и физических лиц (в том числе предпринимателей). </a:t>
            </a:r>
            <a:endParaRPr lang="ru-RU" dirty="0"/>
          </a:p>
        </p:txBody>
      </p:sp>
    </p:spTree>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74638"/>
            <a:ext cx="8433654" cy="1143000"/>
          </a:xfrm>
        </p:spPr>
        <p:txBody>
          <a:bodyPr>
            <a:normAutofit/>
          </a:bodyPr>
          <a:lstStyle/>
          <a:p>
            <a:r>
              <a:rPr lang="ru-RU" sz="4000" b="1" dirty="0" smtClean="0"/>
              <a:t>НДФЛ (гл. 23 НК РФ) 1 января 2015 г.</a:t>
            </a:r>
            <a:endParaRPr lang="ru-RU" dirty="0"/>
          </a:p>
        </p:txBody>
      </p:sp>
      <p:sp>
        <p:nvSpPr>
          <p:cNvPr id="3" name="Содержимое 2"/>
          <p:cNvSpPr>
            <a:spLocks noGrp="1"/>
          </p:cNvSpPr>
          <p:nvPr>
            <p:ph idx="1"/>
          </p:nvPr>
        </p:nvSpPr>
        <p:spPr/>
        <p:txBody>
          <a:bodyPr/>
          <a:lstStyle/>
          <a:p>
            <a:pPr>
              <a:buNone/>
            </a:pPr>
            <a:r>
              <a:rPr lang="ru-RU" b="1" dirty="0" smtClean="0"/>
              <a:t>С 23 ноября 2015 года</a:t>
            </a:r>
            <a:endParaRPr lang="ru-RU" dirty="0" smtClean="0"/>
          </a:p>
          <a:p>
            <a:r>
              <a:rPr lang="ru-RU" dirty="0" smtClean="0"/>
              <a:t>- сумма возмещения </a:t>
            </a:r>
            <a:r>
              <a:rPr lang="ru-RU" dirty="0" err="1" smtClean="0"/>
              <a:t>физлицу</a:t>
            </a:r>
            <a:r>
              <a:rPr lang="ru-RU" dirty="0" smtClean="0"/>
              <a:t> понесенных при рассмотрении дела судебных расходов, которая выплачивается по решению суда, не облагается НДФЛ (п. 61 ст. 217 НК РФ)</a:t>
            </a:r>
          </a:p>
          <a:p>
            <a:endParaRPr lang="ru-RU" dirty="0"/>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4000" b="1" dirty="0" smtClean="0"/>
              <a:t>НДФЛ (гл. 23 НК РФ) 1 января 2015 г.</a:t>
            </a:r>
            <a:endParaRPr lang="ru-RU" dirty="0"/>
          </a:p>
        </p:txBody>
      </p:sp>
      <p:sp>
        <p:nvSpPr>
          <p:cNvPr id="3" name="Содержимое 2"/>
          <p:cNvSpPr>
            <a:spLocks noGrp="1"/>
          </p:cNvSpPr>
          <p:nvPr>
            <p:ph idx="1"/>
          </p:nvPr>
        </p:nvSpPr>
        <p:spPr/>
        <p:txBody>
          <a:bodyPr>
            <a:normAutofit fontScale="92500" lnSpcReduction="20000"/>
          </a:bodyPr>
          <a:lstStyle/>
          <a:p>
            <a:r>
              <a:rPr lang="ru-RU" b="1" dirty="0" smtClean="0"/>
              <a:t>С 1 января 2015 года</a:t>
            </a:r>
            <a:endParaRPr lang="ru-RU" dirty="0" smtClean="0"/>
          </a:p>
          <a:p>
            <a:r>
              <a:rPr lang="ru-RU" dirty="0" smtClean="0"/>
              <a:t>- установлены особенности определения налоговой базы по операциям, учитываемым на индивидуальном инвестиционном счете (п. п. 12, 14, 20 ст. 214.1, п. 9.1 ст. 226.1 НК РФ) &gt;&gt;&gt;</a:t>
            </a:r>
          </a:p>
          <a:p>
            <a:r>
              <a:rPr lang="ru-RU" dirty="0" smtClean="0"/>
              <a:t>- введены инвестиционные налоговые вычеты (ст. 219.1 НК РФ) &gt;&gt;&gt;</a:t>
            </a:r>
          </a:p>
          <a:p>
            <a:r>
              <a:rPr lang="ru-RU" dirty="0" smtClean="0"/>
              <a:t>- уточнен перечень доходов, полученных от источников за пределами РФ (</a:t>
            </a:r>
            <a:r>
              <a:rPr lang="ru-RU" dirty="0" err="1" smtClean="0"/>
              <a:t>пп</a:t>
            </a:r>
            <a:r>
              <a:rPr lang="ru-RU" dirty="0" smtClean="0"/>
              <a:t>. 1 п. 3 ст. 208 НК РФ)</a:t>
            </a:r>
            <a:endParaRPr lang="ru-RU" dirty="0"/>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2910" y="274638"/>
            <a:ext cx="8290778" cy="1143000"/>
          </a:xfrm>
        </p:spPr>
        <p:txBody>
          <a:bodyPr>
            <a:normAutofit fontScale="90000"/>
          </a:bodyPr>
          <a:lstStyle/>
          <a:p>
            <a:r>
              <a:rPr lang="ru-RU" sz="4000" b="1" dirty="0" smtClean="0"/>
              <a:t>НДФЛ (гл. 23 НК РФ) 1 января 2015 г.</a:t>
            </a:r>
            <a:endParaRPr lang="ru-RU" dirty="0"/>
          </a:p>
        </p:txBody>
      </p:sp>
      <p:sp>
        <p:nvSpPr>
          <p:cNvPr id="3" name="Содержимое 2"/>
          <p:cNvSpPr>
            <a:spLocks noGrp="1"/>
          </p:cNvSpPr>
          <p:nvPr>
            <p:ph idx="1"/>
          </p:nvPr>
        </p:nvSpPr>
        <p:spPr/>
        <p:txBody>
          <a:bodyPr>
            <a:normAutofit fontScale="92500"/>
          </a:bodyPr>
          <a:lstStyle/>
          <a:p>
            <a:r>
              <a:rPr lang="ru-RU" dirty="0" smtClean="0"/>
              <a:t>- установлены особенности определения налоговой базы по операциям с депозитарными расписками и представляемыми ценными бумагами (п. п. 6.1, 13 ст. 214.1 НК РФ). </a:t>
            </a:r>
          </a:p>
          <a:p>
            <a:r>
              <a:rPr lang="ru-RU" dirty="0" smtClean="0"/>
              <a:t>- ставка НДФЛ в отношении доходов </a:t>
            </a:r>
            <a:r>
              <a:rPr lang="ru-RU" dirty="0" err="1" smtClean="0"/>
              <a:t>физлиц</a:t>
            </a:r>
            <a:r>
              <a:rPr lang="ru-RU" dirty="0" smtClean="0"/>
              <a:t> - налоговых резидентов РФ от долевого участия в организации, полученных в виде дивидендов, составляет 13 процентов (гл. 23 НК РФ)</a:t>
            </a:r>
            <a:endParaRPr lang="ru-RU" dirty="0"/>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28662" y="274638"/>
            <a:ext cx="8005026" cy="1143000"/>
          </a:xfrm>
        </p:spPr>
        <p:txBody>
          <a:bodyPr>
            <a:normAutofit fontScale="90000"/>
          </a:bodyPr>
          <a:lstStyle/>
          <a:p>
            <a:r>
              <a:rPr lang="ru-RU" sz="4000" b="1" dirty="0" smtClean="0"/>
              <a:t>НДФЛ (гл. 23 НК РФ) 1 января 2015 г.</a:t>
            </a:r>
            <a:endParaRPr lang="ru-RU" dirty="0"/>
          </a:p>
        </p:txBody>
      </p:sp>
      <p:sp>
        <p:nvSpPr>
          <p:cNvPr id="3" name="Содержимое 2"/>
          <p:cNvSpPr>
            <a:spLocks noGrp="1"/>
          </p:cNvSpPr>
          <p:nvPr>
            <p:ph idx="1"/>
          </p:nvPr>
        </p:nvSpPr>
        <p:spPr/>
        <p:txBody>
          <a:bodyPr>
            <a:normAutofit fontScale="92500" lnSpcReduction="10000"/>
          </a:bodyPr>
          <a:lstStyle/>
          <a:p>
            <a:r>
              <a:rPr lang="ru-RU" dirty="0" smtClean="0"/>
              <a:t>- база по НДФЛ в отношении доходов от долевого участия в организации, полученных в виде дивидендов, определяется отдельно от базы по иным доходам, облагаемым по ставке 13 процентов (</a:t>
            </a:r>
            <a:r>
              <a:rPr lang="ru-RU" dirty="0" err="1" smtClean="0"/>
              <a:t>абз</a:t>
            </a:r>
            <a:r>
              <a:rPr lang="ru-RU" dirty="0" smtClean="0"/>
              <a:t>. 2 п. 2 ст. 210 НК РФ) &gt;&gt;&gt;</a:t>
            </a:r>
          </a:p>
          <a:p>
            <a:r>
              <a:rPr lang="ru-RU" dirty="0" smtClean="0"/>
              <a:t>- при формировании базы по НДФЛ в отношении доходов от долевого участия в организации, полученных в виде дивидендов, не учитываются налоговые вычеты (</a:t>
            </a:r>
            <a:r>
              <a:rPr lang="ru-RU" dirty="0" err="1" smtClean="0"/>
              <a:t>абз</a:t>
            </a:r>
            <a:r>
              <a:rPr lang="ru-RU" dirty="0" smtClean="0"/>
              <a:t>. 2 п. 3 ст. 210 НК РФ) </a:t>
            </a:r>
            <a:endParaRPr lang="ru-RU" dirty="0"/>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4400" b="1" dirty="0" smtClean="0"/>
              <a:t>НДФЛ (гл. 23 НК РФ) 1 января 2015 г.</a:t>
            </a:r>
            <a:endParaRPr lang="ru-RU" dirty="0"/>
          </a:p>
        </p:txBody>
      </p:sp>
      <p:sp>
        <p:nvSpPr>
          <p:cNvPr id="3" name="Содержимое 2"/>
          <p:cNvSpPr>
            <a:spLocks noGrp="1"/>
          </p:cNvSpPr>
          <p:nvPr>
            <p:ph idx="1"/>
          </p:nvPr>
        </p:nvSpPr>
        <p:spPr>
          <a:xfrm>
            <a:off x="285720" y="1447800"/>
            <a:ext cx="8647968" cy="4800600"/>
          </a:xfrm>
        </p:spPr>
        <p:txBody>
          <a:bodyPr>
            <a:normAutofit fontScale="85000" lnSpcReduction="10000"/>
          </a:bodyPr>
          <a:lstStyle/>
          <a:p>
            <a:r>
              <a:rPr lang="ru-RU" dirty="0" smtClean="0"/>
              <a:t>- </a:t>
            </a:r>
            <a:r>
              <a:rPr lang="ru-RU" dirty="0" err="1" smtClean="0"/>
              <a:t>физлицо</a:t>
            </a:r>
            <a:r>
              <a:rPr lang="ru-RU" dirty="0" smtClean="0"/>
              <a:t> вправе получить социальный вычет в сумме уплаченных в налоговом периоде страховых взносов по договору (договорам) добровольного страхования жизни, если такие договоры заключаются на срок не менее пяти лет (</a:t>
            </a:r>
            <a:r>
              <a:rPr lang="ru-RU" dirty="0" err="1" smtClean="0"/>
              <a:t>пп</a:t>
            </a:r>
            <a:r>
              <a:rPr lang="ru-RU" dirty="0" smtClean="0"/>
              <a:t>. 4 п. 1, п. 2 ст. 219 НК РФ) &gt;&gt;&gt;</a:t>
            </a:r>
          </a:p>
          <a:p>
            <a:r>
              <a:rPr lang="ru-RU" dirty="0" smtClean="0"/>
              <a:t>- выплачиваемая в соответствии с Федеральным законом от 29.12.2012 N 273-ФЗ "Об образовании в РФ" компенсация части родительской платы за присмотр и уход за детьми в образовательной организации, реализующей образовательную программу дошкольного образования, не облагается НДФЛ (п. 42 ст. 217 НК РФ)</a:t>
            </a:r>
            <a:endParaRPr lang="ru-RU" dirty="0"/>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4400" b="1" dirty="0" smtClean="0"/>
              <a:t>НДФЛ (гл. 23 НК РФ) 1 января 2015 г.</a:t>
            </a:r>
            <a:endParaRPr lang="ru-RU" dirty="0"/>
          </a:p>
        </p:txBody>
      </p:sp>
      <p:sp>
        <p:nvSpPr>
          <p:cNvPr id="3" name="Содержимое 2"/>
          <p:cNvSpPr>
            <a:spLocks noGrp="1"/>
          </p:cNvSpPr>
          <p:nvPr>
            <p:ph idx="1"/>
          </p:nvPr>
        </p:nvSpPr>
        <p:spPr>
          <a:xfrm>
            <a:off x="357158" y="1285860"/>
            <a:ext cx="8576530" cy="5357850"/>
          </a:xfrm>
        </p:spPr>
        <p:txBody>
          <a:bodyPr>
            <a:normAutofit fontScale="77500" lnSpcReduction="20000"/>
          </a:bodyPr>
          <a:lstStyle/>
          <a:p>
            <a:r>
              <a:rPr lang="ru-RU" dirty="0" smtClean="0"/>
              <a:t>- иностранные граждане могут осуществлять трудовую деятельность по найму на основании патента, выданного в соответствии с Федеральным законом от 25.07.2002 N 115-ФЗ, в том числе в организациях, у индивидуальных предпринимателей и (или) у частнопрактикующих нотариусов, адвокатов, учредивших адвокатские кабинеты, и других лиц, занимающихся в установленном законодательством РФ порядке частной практикой (</a:t>
            </a:r>
            <a:r>
              <a:rPr lang="ru-RU" dirty="0" err="1" smtClean="0"/>
              <a:t>пп</a:t>
            </a:r>
            <a:r>
              <a:rPr lang="ru-RU" dirty="0" smtClean="0"/>
              <a:t>. 2 п. 1 ст. 227.1 НК РФ) &gt;&gt;&gt;</a:t>
            </a:r>
          </a:p>
          <a:p>
            <a:r>
              <a:rPr lang="ru-RU" dirty="0" smtClean="0"/>
              <a:t>- если предприниматель, осуществляющий в субъекте РФ по месту своего учета деятельность, в отношении которой установлен торговый сбор, представил в инспекцию уведомление о постановке на учет в качестве плательщика указанного сбора, то он вправе уменьшить НДФЛ, исчисленный по итогам налогового периода по ставке 13 процентов, на сумму торгового сбора, который уплачен в этом периоде (п. 5 ст. 225 НК РФ)</a:t>
            </a:r>
            <a:endParaRPr lang="ru-RU" dirty="0"/>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4400" b="1" dirty="0" smtClean="0"/>
              <a:t>НДФЛ (гл. 23 НК РФ) 1 января 2015 г.</a:t>
            </a:r>
            <a:endParaRPr lang="ru-RU" dirty="0"/>
          </a:p>
        </p:txBody>
      </p:sp>
      <p:sp>
        <p:nvSpPr>
          <p:cNvPr id="3" name="Содержимое 2"/>
          <p:cNvSpPr>
            <a:spLocks noGrp="1"/>
          </p:cNvSpPr>
          <p:nvPr>
            <p:ph idx="1"/>
          </p:nvPr>
        </p:nvSpPr>
        <p:spPr>
          <a:xfrm>
            <a:off x="428596" y="1447800"/>
            <a:ext cx="8505092" cy="4800600"/>
          </a:xfrm>
        </p:spPr>
        <p:txBody>
          <a:bodyPr>
            <a:normAutofit fontScale="77500" lnSpcReduction="20000"/>
          </a:bodyPr>
          <a:lstStyle/>
          <a:p>
            <a:r>
              <a:rPr lang="ru-RU" dirty="0" smtClean="0"/>
              <a:t>- суммы прибыли контролируемой иностранной компании признаются полученными от источников за пределами РФ доходами </a:t>
            </a:r>
            <a:r>
              <a:rPr lang="ru-RU" dirty="0" err="1" smtClean="0"/>
              <a:t>физлица</a:t>
            </a:r>
            <a:r>
              <a:rPr lang="ru-RU" dirty="0" smtClean="0"/>
              <a:t>, контролирующего данную компанию (</a:t>
            </a:r>
            <a:r>
              <a:rPr lang="ru-RU" dirty="0" err="1" smtClean="0"/>
              <a:t>пп</a:t>
            </a:r>
            <a:r>
              <a:rPr lang="ru-RU" dirty="0" smtClean="0"/>
              <a:t>. 8.1 п. 3 ст. 208 НК РФ) &gt;&gt;&gt;</a:t>
            </a:r>
          </a:p>
          <a:p>
            <a:r>
              <a:rPr lang="ru-RU" dirty="0" smtClean="0"/>
              <a:t>- датой, когда фактически получен доход в виде сумм прибыли контролируемой иностранной компании, признается последнее число налогового периода по НДФЛ, следующего за годом, на который приходится дата окончания периода, за который на основании личного закона такой организации составляется финансовая отчетность за финансовый год согласно законодательству иностранного государства (территории) местонахождения (регистрации) иностранной компании (ст. 216, п. 1.1 ст. 223 НК РФ)</a:t>
            </a:r>
            <a:endParaRPr lang="ru-RU" dirty="0"/>
          </a:p>
        </p:txBody>
      </p:sp>
    </p:spTree>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4400" b="1" dirty="0" smtClean="0"/>
              <a:t>Налог на прибыль (гл. 25 НК РФ) с 1 января 2015 г.</a:t>
            </a:r>
            <a:endParaRPr lang="ru-RU" dirty="0"/>
          </a:p>
        </p:txBody>
      </p:sp>
      <p:sp>
        <p:nvSpPr>
          <p:cNvPr id="3" name="Содержимое 2"/>
          <p:cNvSpPr>
            <a:spLocks noGrp="1"/>
          </p:cNvSpPr>
          <p:nvPr>
            <p:ph idx="1"/>
          </p:nvPr>
        </p:nvSpPr>
        <p:spPr/>
        <p:txBody>
          <a:bodyPr/>
          <a:lstStyle/>
          <a:p>
            <a:endParaRPr lang="ru-RU"/>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4400" b="1" dirty="0" smtClean="0"/>
              <a:t>Налог на прибыль (гл. 25 НК РФ) с 1 января 2015 г.</a:t>
            </a:r>
            <a:endParaRPr lang="ru-RU" dirty="0"/>
          </a:p>
        </p:txBody>
      </p:sp>
      <p:sp>
        <p:nvSpPr>
          <p:cNvPr id="3" name="Содержимое 2"/>
          <p:cNvSpPr>
            <a:spLocks noGrp="1"/>
          </p:cNvSpPr>
          <p:nvPr>
            <p:ph idx="1"/>
          </p:nvPr>
        </p:nvSpPr>
        <p:spPr>
          <a:xfrm>
            <a:off x="0" y="1447800"/>
            <a:ext cx="8933688" cy="4800600"/>
          </a:xfrm>
        </p:spPr>
        <p:txBody>
          <a:bodyPr>
            <a:normAutofit fontScale="85000" lnSpcReduction="10000"/>
          </a:bodyPr>
          <a:lstStyle/>
          <a:p>
            <a:pPr>
              <a:buNone/>
            </a:pPr>
            <a:r>
              <a:rPr lang="ru-RU" b="1" dirty="0" smtClean="0"/>
              <a:t>С 8 июня 2015 года</a:t>
            </a:r>
            <a:endParaRPr lang="ru-RU" dirty="0" smtClean="0"/>
          </a:p>
          <a:p>
            <a:r>
              <a:rPr lang="ru-RU" dirty="0" smtClean="0"/>
              <a:t>- скорректированы положения об определении налогового </a:t>
            </a:r>
            <a:r>
              <a:rPr lang="ru-RU" dirty="0" err="1" smtClean="0"/>
              <a:t>резидентства</a:t>
            </a:r>
            <a:r>
              <a:rPr lang="ru-RU" dirty="0" smtClean="0"/>
              <a:t> организаций (ст. 246.2 НК РФ). Действие ст. 246.2 НК РФ в новой редакции распространяется на правоотношения, возникшие с 1 января 2015 года (ч. 5 ст. 5 Федерального закона от 08.06.2015 N 150-ФЗ). Одно из изменений связано с тем, что проведение на территории России большинства заседаний совета директоров (или иного аналогичного органа организации) не будет являться критерием для признания иностранной компании налоговым резидентом РФ</a:t>
            </a:r>
          </a:p>
          <a:p>
            <a:endParaRPr lang="ru-RU" dirty="0"/>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4400" b="1" dirty="0" smtClean="0"/>
              <a:t>Налог на прибыль (гл. 25 НК РФ) с 1 января 2015 г.</a:t>
            </a:r>
            <a:endParaRPr lang="ru-RU" dirty="0"/>
          </a:p>
        </p:txBody>
      </p:sp>
      <p:sp>
        <p:nvSpPr>
          <p:cNvPr id="3" name="Содержимое 2"/>
          <p:cNvSpPr>
            <a:spLocks noGrp="1"/>
          </p:cNvSpPr>
          <p:nvPr>
            <p:ph idx="1"/>
          </p:nvPr>
        </p:nvSpPr>
        <p:spPr>
          <a:xfrm>
            <a:off x="0" y="1447800"/>
            <a:ext cx="8933688" cy="4800600"/>
          </a:xfrm>
        </p:spPr>
        <p:txBody>
          <a:bodyPr>
            <a:normAutofit fontScale="77500" lnSpcReduction="20000"/>
          </a:bodyPr>
          <a:lstStyle/>
          <a:p>
            <a:pPr>
              <a:buNone/>
            </a:pPr>
            <a:r>
              <a:rPr lang="ru-RU" b="1" dirty="0" smtClean="0"/>
              <a:t>С 1 января 2015 года</a:t>
            </a:r>
            <a:endParaRPr lang="ru-RU" dirty="0" smtClean="0"/>
          </a:p>
          <a:p>
            <a:r>
              <a:rPr lang="ru-RU" dirty="0" smtClean="0"/>
              <a:t>- налогоплательщик может списывать стоимость имущества, не являющегося амортизируемым, в течение более чем одного отчетного периода (</a:t>
            </a:r>
            <a:r>
              <a:rPr lang="ru-RU" dirty="0" err="1" smtClean="0"/>
              <a:t>пп</a:t>
            </a:r>
            <a:r>
              <a:rPr lang="ru-RU" dirty="0" smtClean="0"/>
              <a:t>. 3 п. 1 ст. 254 НК РФ) &gt;&gt;&gt;</a:t>
            </a:r>
          </a:p>
          <a:p>
            <a:r>
              <a:rPr lang="ru-RU" dirty="0" smtClean="0"/>
              <a:t>- доход от реализации полученного безвозмездно имущества можно уменьшить на рыночную стоимость такого имущества, определенную на дату его получения (</a:t>
            </a:r>
            <a:r>
              <a:rPr lang="ru-RU" dirty="0" err="1" smtClean="0"/>
              <a:t>пп</a:t>
            </a:r>
            <a:r>
              <a:rPr lang="ru-RU" dirty="0" smtClean="0"/>
              <a:t>. 2 п. 1 ст. 268 НК РФ, </a:t>
            </a:r>
            <a:r>
              <a:rPr lang="ru-RU" dirty="0" err="1" smtClean="0"/>
              <a:t>абз</a:t>
            </a:r>
            <a:r>
              <a:rPr lang="ru-RU" dirty="0" smtClean="0"/>
              <a:t>. 2 п. 2 ст. 254 НК РФ) &gt;&gt;&gt;</a:t>
            </a:r>
          </a:p>
          <a:p>
            <a:r>
              <a:rPr lang="ru-RU" dirty="0" smtClean="0"/>
              <a:t>- из Налогового кодекса РФ исключено понятие "суммовые разницы", а также специальный порядок их учета (утратили силу п. 11.1 ст. 250, </a:t>
            </a:r>
            <a:r>
              <a:rPr lang="ru-RU" dirty="0" err="1" smtClean="0"/>
              <a:t>пп</a:t>
            </a:r>
            <a:r>
              <a:rPr lang="ru-RU" dirty="0" smtClean="0"/>
              <a:t>. 5.1 п. 1 ст. 265, п. 7 ст. 271, п. 9 ст. 272, ч. 4 ст. 316 НК РФ и др.)</a:t>
            </a:r>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 1 января 2014 г.</a:t>
            </a:r>
            <a:endParaRPr lang="ru-RU" dirty="0"/>
          </a:p>
        </p:txBody>
      </p:sp>
      <p:sp>
        <p:nvSpPr>
          <p:cNvPr id="3" name="Содержимое 2"/>
          <p:cNvSpPr>
            <a:spLocks noGrp="1"/>
          </p:cNvSpPr>
          <p:nvPr>
            <p:ph idx="1"/>
          </p:nvPr>
        </p:nvSpPr>
        <p:spPr>
          <a:xfrm>
            <a:off x="357158" y="1447800"/>
            <a:ext cx="8576530" cy="4800600"/>
          </a:xfrm>
        </p:spPr>
        <p:txBody>
          <a:bodyPr>
            <a:normAutofit lnSpcReduction="10000"/>
          </a:bodyPr>
          <a:lstStyle/>
          <a:p>
            <a:pPr>
              <a:buNone/>
            </a:pPr>
            <a:r>
              <a:rPr lang="ru-RU" b="1" dirty="0" smtClean="0"/>
              <a:t>За грубое нарушение правил учета доходов и расходов и объектов налогообложения можно оштрафовать не только организацию</a:t>
            </a:r>
            <a:endParaRPr lang="ru-RU" dirty="0" smtClean="0"/>
          </a:p>
          <a:p>
            <a:pPr>
              <a:buNone/>
            </a:pPr>
            <a:r>
              <a:rPr lang="ru-RU" dirty="0" smtClean="0"/>
              <a:t> </a:t>
            </a:r>
          </a:p>
          <a:p>
            <a:r>
              <a:rPr lang="ru-RU" dirty="0" smtClean="0"/>
              <a:t>С 1 января 2014 г. из ст. 120 НК РФ, которая устанавливает ответственность за грубое нарушение правил учета доходов и расходов и объектов налогообложения, исключено указание на субъект правонарушения.</a:t>
            </a:r>
            <a:endParaRPr lang="ru-RU" dirty="0"/>
          </a:p>
        </p:txBody>
      </p:sp>
    </p:spTree>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4400" b="1" dirty="0" smtClean="0"/>
              <a:t>Налог на прибыль (гл. 25 НК РФ) с 1 января 2015 г.</a:t>
            </a:r>
            <a:endParaRPr lang="ru-RU" dirty="0"/>
          </a:p>
        </p:txBody>
      </p:sp>
      <p:sp>
        <p:nvSpPr>
          <p:cNvPr id="3" name="Содержимое 2"/>
          <p:cNvSpPr>
            <a:spLocks noGrp="1"/>
          </p:cNvSpPr>
          <p:nvPr>
            <p:ph idx="1"/>
          </p:nvPr>
        </p:nvSpPr>
        <p:spPr>
          <a:xfrm>
            <a:off x="571472" y="1447800"/>
            <a:ext cx="8362216" cy="4800600"/>
          </a:xfrm>
        </p:spPr>
        <p:txBody>
          <a:bodyPr>
            <a:normAutofit fontScale="85000" lnSpcReduction="20000"/>
          </a:bodyPr>
          <a:lstStyle/>
          <a:p>
            <a:r>
              <a:rPr lang="ru-RU" dirty="0" smtClean="0"/>
              <a:t>- в налогообложении не применяется метод ЛИФО (внесены соответствующие изменения в п. 8 ст. 254, </a:t>
            </a:r>
            <a:r>
              <a:rPr lang="ru-RU" dirty="0" err="1" smtClean="0"/>
              <a:t>пп</a:t>
            </a:r>
            <a:r>
              <a:rPr lang="ru-RU" dirty="0" smtClean="0"/>
              <a:t>. 3 п. 1 ст. 268, ч. 3 ст. 329 НК РФ)</a:t>
            </a:r>
          </a:p>
          <a:p>
            <a:r>
              <a:rPr lang="ru-RU" dirty="0" smtClean="0"/>
              <a:t>- размер убытка от уступки права требования, произведенной до срока платежа по договору, определяется по новым правилам (п. 1 ст. 279 НК РФ) </a:t>
            </a:r>
          </a:p>
          <a:p>
            <a:r>
              <a:rPr lang="ru-RU" dirty="0" smtClean="0"/>
              <a:t>- убыток от уступки права требования третьему лицу, которая была произведена после наступления предусмотренного договором о реализации товаров (работ, услуг) срока платежа, учитывается единовременно на дату уступки права требования (п. 2 ст. 279 НК РФ)</a:t>
            </a:r>
            <a:endParaRPr lang="ru-RU" dirty="0"/>
          </a:p>
        </p:txBody>
      </p:sp>
    </p:spTree>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4400" b="1" dirty="0" smtClean="0"/>
              <a:t>Налог на прибыль (гл. 25 НК РФ) с 1 января 2015 г.</a:t>
            </a:r>
            <a:endParaRPr lang="ru-RU" dirty="0"/>
          </a:p>
        </p:txBody>
      </p:sp>
      <p:sp>
        <p:nvSpPr>
          <p:cNvPr id="3" name="Содержимое 2"/>
          <p:cNvSpPr>
            <a:spLocks noGrp="1"/>
          </p:cNvSpPr>
          <p:nvPr>
            <p:ph idx="1"/>
          </p:nvPr>
        </p:nvSpPr>
        <p:spPr>
          <a:xfrm>
            <a:off x="142844" y="1447800"/>
            <a:ext cx="8790844" cy="4800600"/>
          </a:xfrm>
        </p:spPr>
        <p:txBody>
          <a:bodyPr>
            <a:normAutofit fontScale="92500" lnSpcReduction="10000"/>
          </a:bodyPr>
          <a:lstStyle/>
          <a:p>
            <a:r>
              <a:rPr lang="ru-RU" dirty="0" smtClean="0"/>
              <a:t>- установлены правила определения цены сделки по уступке права требования долга, признаваемой контролируемой сделкой (п. 4 ст. 279 НК РФ) </a:t>
            </a:r>
          </a:p>
          <a:p>
            <a:r>
              <a:rPr lang="ru-RU" dirty="0" smtClean="0"/>
              <a:t>- российские организации, получившие в 2014 году дивиденды, с которых не был удержан налог на прибыль, обязаны самостоятельно исчислить такой налог и уплатить его в бюджет не позднее 30 марта 2015 года (ч. 2 ст. 3, ч. 2 ст. 4 Федерального закона от 23.06.2014 N 167-ФЗ, п. 7 ст. 6.1 НК РФ)</a:t>
            </a:r>
            <a:endParaRPr lang="ru-RU" dirty="0"/>
          </a:p>
        </p:txBody>
      </p:sp>
    </p:spTree>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4000" b="1" dirty="0" smtClean="0"/>
              <a:t>Налог на прибыль (гл. 25 НК РФ) с 1 января 2015 г.</a:t>
            </a:r>
            <a:endParaRPr lang="ru-RU" dirty="0"/>
          </a:p>
        </p:txBody>
      </p:sp>
      <p:sp>
        <p:nvSpPr>
          <p:cNvPr id="3" name="Содержимое 2"/>
          <p:cNvSpPr>
            <a:spLocks noGrp="1"/>
          </p:cNvSpPr>
          <p:nvPr>
            <p:ph idx="1"/>
          </p:nvPr>
        </p:nvSpPr>
        <p:spPr>
          <a:xfrm>
            <a:off x="357158" y="1447800"/>
            <a:ext cx="8576530" cy="4800600"/>
          </a:xfrm>
        </p:spPr>
        <p:txBody>
          <a:bodyPr>
            <a:normAutofit fontScale="92500" lnSpcReduction="20000"/>
          </a:bodyPr>
          <a:lstStyle/>
          <a:p>
            <a:r>
              <a:rPr lang="ru-RU" dirty="0" smtClean="0"/>
              <a:t>- если депозитарий при выплате дивидендов российским организациям в 2014 году не удержал налог на прибыль, то он обязан сообщить в инспекцию информацию о таких дивидендах с 1 до 31 января 2015 года (ч. 3 ст. 3, ч. 2 ст. 4 Федерального закона от 23.06.2014 N 167-ФЗ)</a:t>
            </a:r>
          </a:p>
          <a:p>
            <a:r>
              <a:rPr lang="ru-RU" dirty="0" smtClean="0"/>
              <a:t>- установлены особенности налогообложения операций с депозитарными расписками и представляемыми ценными бумагами (п. 2 ст. 275, п. 8 ст. 280, </a:t>
            </a:r>
            <a:r>
              <a:rPr lang="ru-RU" dirty="0" err="1" smtClean="0"/>
              <a:t>пп</a:t>
            </a:r>
            <a:r>
              <a:rPr lang="ru-RU" dirty="0" smtClean="0"/>
              <a:t>. 2 п. 3 ст. 284, ст. 299.5, п. 2.2 ст. 309 НК РФ) </a:t>
            </a:r>
            <a:endParaRPr lang="ru-RU" dirty="0"/>
          </a:p>
        </p:txBody>
      </p:sp>
    </p:spTree>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4000" b="1" dirty="0" smtClean="0"/>
              <a:t>Налог на прибыль (гл. 25 НК РФ) с 1 января 2015 г.</a:t>
            </a:r>
            <a:endParaRPr lang="ru-RU" dirty="0"/>
          </a:p>
        </p:txBody>
      </p:sp>
      <p:sp>
        <p:nvSpPr>
          <p:cNvPr id="3" name="Содержимое 2"/>
          <p:cNvSpPr>
            <a:spLocks noGrp="1"/>
          </p:cNvSpPr>
          <p:nvPr>
            <p:ph idx="1"/>
          </p:nvPr>
        </p:nvSpPr>
        <p:spPr>
          <a:xfrm>
            <a:off x="285720" y="1447800"/>
            <a:ext cx="8647968" cy="4800600"/>
          </a:xfrm>
        </p:spPr>
        <p:txBody>
          <a:bodyPr>
            <a:normAutofit lnSpcReduction="10000"/>
          </a:bodyPr>
          <a:lstStyle/>
          <a:p>
            <a:r>
              <a:rPr lang="ru-RU" dirty="0" smtClean="0"/>
              <a:t>- уточнен порядок определения цены ценных бумаг (ст. 280 НК РФ)</a:t>
            </a:r>
          </a:p>
          <a:p>
            <a:r>
              <a:rPr lang="ru-RU" dirty="0" smtClean="0"/>
              <a:t>- изменены порядок определения налоговой базы по операциям с ценными бумагами и порядок учета убытков от операций с ценными бумагами (ст. 280 НК РФ)</a:t>
            </a:r>
          </a:p>
          <a:p>
            <a:r>
              <a:rPr lang="ru-RU" dirty="0" smtClean="0"/>
              <a:t>- изменен порядок определения налоговой базы по операциям с финансовыми инструментами срочных сделок (ст. 304 НК РФ) </a:t>
            </a:r>
            <a:endParaRPr lang="ru-RU" dirty="0"/>
          </a:p>
        </p:txBody>
      </p:sp>
    </p:spTree>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4000" b="1" dirty="0" smtClean="0"/>
              <a:t>Налог на прибыль (гл. 25 НК РФ) с 1 января 2015 г.</a:t>
            </a:r>
            <a:endParaRPr lang="ru-RU" dirty="0"/>
          </a:p>
        </p:txBody>
      </p:sp>
      <p:sp>
        <p:nvSpPr>
          <p:cNvPr id="3" name="Содержимое 2"/>
          <p:cNvSpPr>
            <a:spLocks noGrp="1"/>
          </p:cNvSpPr>
          <p:nvPr>
            <p:ph idx="1"/>
          </p:nvPr>
        </p:nvSpPr>
        <p:spPr/>
        <p:txBody>
          <a:bodyPr>
            <a:normAutofit lnSpcReduction="10000"/>
          </a:bodyPr>
          <a:lstStyle/>
          <a:p>
            <a:r>
              <a:rPr lang="ru-RU" dirty="0" smtClean="0"/>
              <a:t>- урегулирован вопрос о налогообложении ценных бумаг при погашении их номинальной стоимости частями (п. 3 ст. 271, </a:t>
            </a:r>
            <a:r>
              <a:rPr lang="ru-RU" dirty="0" err="1" smtClean="0"/>
              <a:t>пп</a:t>
            </a:r>
            <a:r>
              <a:rPr lang="ru-RU" dirty="0" smtClean="0"/>
              <a:t>. 7 п. 7 ст. 272, п. 6 ст. 280 НК РФ)</a:t>
            </a:r>
          </a:p>
          <a:p>
            <a:r>
              <a:rPr lang="ru-RU" dirty="0" smtClean="0"/>
              <a:t>- расходы по погашению собственных эмиссионных долговых ценных бумаг, обращающихся на ОРЦБ, можно учитывать в части (</a:t>
            </a:r>
            <a:r>
              <a:rPr lang="ru-RU" dirty="0" err="1" smtClean="0"/>
              <a:t>пп</a:t>
            </a:r>
            <a:r>
              <a:rPr lang="ru-RU" dirty="0" smtClean="0"/>
              <a:t>. 3.1 п. 1 ст. 265 НК РФ) </a:t>
            </a:r>
            <a:endParaRPr lang="ru-RU" dirty="0"/>
          </a:p>
        </p:txBody>
      </p:sp>
    </p:spTree>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4000" b="1" dirty="0" smtClean="0"/>
              <a:t>Налог на прибыль (гл. 25 НК РФ) с 1 января 2015 г.</a:t>
            </a:r>
            <a:endParaRPr lang="ru-RU" dirty="0"/>
          </a:p>
        </p:txBody>
      </p:sp>
      <p:sp>
        <p:nvSpPr>
          <p:cNvPr id="3" name="Содержимое 2"/>
          <p:cNvSpPr>
            <a:spLocks noGrp="1"/>
          </p:cNvSpPr>
          <p:nvPr>
            <p:ph idx="1"/>
          </p:nvPr>
        </p:nvSpPr>
        <p:spPr/>
        <p:txBody>
          <a:bodyPr>
            <a:normAutofit fontScale="77500" lnSpcReduction="20000"/>
          </a:bodyPr>
          <a:lstStyle/>
          <a:p>
            <a:r>
              <a:rPr lang="ru-RU" dirty="0" smtClean="0"/>
              <a:t>- уточнены особенности определения налоговой базы участников договора доверительного управления имуществом (ст. 276 НК РФ)</a:t>
            </a:r>
          </a:p>
          <a:p>
            <a:r>
              <a:rPr lang="ru-RU" dirty="0" smtClean="0"/>
              <a:t>- в доходах не учитываются не только средства сборов за аэронавигационное обслуживание полетов воздушных судов в воздушном пространстве РФ, но и средства, полученные из федерального бюджета в качестве компенсации расходов за аэронавигационное обслуживание полетов воздушных судов государственной авиации, освобожденных в соответствии с законодательством РФ от платы за аэронавигационное обслуживание (</a:t>
            </a:r>
            <a:r>
              <a:rPr lang="ru-RU" dirty="0" err="1" smtClean="0"/>
              <a:t>пп</a:t>
            </a:r>
            <a:r>
              <a:rPr lang="ru-RU" dirty="0" smtClean="0"/>
              <a:t>. 46 п. 1 ст. 251, </a:t>
            </a:r>
            <a:r>
              <a:rPr lang="ru-RU" dirty="0" err="1" smtClean="0"/>
              <a:t>абз</a:t>
            </a:r>
            <a:r>
              <a:rPr lang="ru-RU" dirty="0" smtClean="0"/>
              <a:t>. 18 </a:t>
            </a:r>
            <a:r>
              <a:rPr lang="ru-RU" dirty="0" err="1" smtClean="0"/>
              <a:t>пп</a:t>
            </a:r>
            <a:r>
              <a:rPr lang="ru-RU" dirty="0" smtClean="0"/>
              <a:t>. 14 п. 1 ст. 251 НК РФ) </a:t>
            </a:r>
            <a:endParaRPr lang="ru-RU" dirty="0"/>
          </a:p>
        </p:txBody>
      </p:sp>
    </p:spTree>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4400" b="1" dirty="0" smtClean="0"/>
              <a:t>Налог на прибыль (гл. 25 НК РФ) с 1 января 2015 г.</a:t>
            </a:r>
            <a:endParaRPr lang="ru-RU" dirty="0"/>
          </a:p>
        </p:txBody>
      </p:sp>
      <p:sp>
        <p:nvSpPr>
          <p:cNvPr id="3" name="Содержимое 2"/>
          <p:cNvSpPr>
            <a:spLocks noGrp="1"/>
          </p:cNvSpPr>
          <p:nvPr>
            <p:ph idx="1"/>
          </p:nvPr>
        </p:nvSpPr>
        <p:spPr>
          <a:xfrm>
            <a:off x="571472" y="1447800"/>
            <a:ext cx="8362216" cy="4800600"/>
          </a:xfrm>
        </p:spPr>
        <p:txBody>
          <a:bodyPr>
            <a:normAutofit fontScale="77500" lnSpcReduction="20000"/>
          </a:bodyPr>
          <a:lstStyle/>
          <a:p>
            <a:r>
              <a:rPr lang="ru-RU" dirty="0" smtClean="0"/>
              <a:t>- в расходах не учитываются затраты, понесенные за счет средств сборов за аэронавигационное обслуживание полетов воздушных судов в воздушном пространстве РФ и (или) за счет средств, полученных из федерального бюджета в качестве компенсации расходов за аэронавигационное обслуживание полетов воздушных судов государственной авиации, освобожденных в соответствии с законодательством РФ от платы за аэронавигационное обслуживание (п. 48.17 ст. 270 НК РФ)</a:t>
            </a:r>
          </a:p>
          <a:p>
            <a:r>
              <a:rPr lang="ru-RU" dirty="0" smtClean="0"/>
              <a:t>- до 13 процентов повышена ставка налога на прибыль в отношении доходов российских организаций в виде дивидендов, полученных от российских и иностранных компаний (</a:t>
            </a:r>
            <a:r>
              <a:rPr lang="ru-RU" dirty="0" err="1" smtClean="0"/>
              <a:t>пп</a:t>
            </a:r>
            <a:r>
              <a:rPr lang="ru-RU" dirty="0" smtClean="0"/>
              <a:t>. 2 п. 3 ст. 284 НК РФ) </a:t>
            </a:r>
            <a:endParaRPr lang="ru-RU" dirty="0"/>
          </a:p>
        </p:txBody>
      </p:sp>
    </p:spTree>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4400" b="1" dirty="0" smtClean="0"/>
              <a:t>Налог на прибыль (гл. 25 НК РФ) с 1 января 2015 г.</a:t>
            </a:r>
            <a:endParaRPr lang="ru-RU" dirty="0"/>
          </a:p>
        </p:txBody>
      </p:sp>
      <p:sp>
        <p:nvSpPr>
          <p:cNvPr id="3" name="Содержимое 2"/>
          <p:cNvSpPr>
            <a:spLocks noGrp="1"/>
          </p:cNvSpPr>
          <p:nvPr>
            <p:ph idx="1"/>
          </p:nvPr>
        </p:nvSpPr>
        <p:spPr>
          <a:xfrm>
            <a:off x="642910" y="1447800"/>
            <a:ext cx="8290778" cy="5124472"/>
          </a:xfrm>
        </p:spPr>
        <p:txBody>
          <a:bodyPr>
            <a:normAutofit fontScale="77500" lnSpcReduction="20000"/>
          </a:bodyPr>
          <a:lstStyle/>
          <a:p>
            <a:r>
              <a:rPr lang="ru-RU" dirty="0" smtClean="0"/>
              <a:t>- в целях налогообложения прибыли доходы в виде дивидендов в </a:t>
            </a:r>
            <a:r>
              <a:rPr lang="ru-RU" dirty="0" err="1" smtClean="0"/>
              <a:t>неденежной</a:t>
            </a:r>
            <a:r>
              <a:rPr lang="ru-RU" dirty="0" smtClean="0"/>
              <a:t> форме учитываются на дату получения недвижимости по передаточному акту или иному документу, подтверждающему передачу, либо на дату перехода права собственности, если дивиденды получены в виде иного имущества, в том числе ценных бумаг (</a:t>
            </a:r>
            <a:r>
              <a:rPr lang="ru-RU" dirty="0" err="1" smtClean="0"/>
              <a:t>пп</a:t>
            </a:r>
            <a:r>
              <a:rPr lang="ru-RU" dirty="0" smtClean="0"/>
              <a:t>. 2.1 п. 4 ст. 271 НК РФ)</a:t>
            </a:r>
          </a:p>
          <a:p>
            <a:r>
              <a:rPr lang="ru-RU" dirty="0" smtClean="0"/>
              <a:t>- в расходах на оплату труда учитываются выходные пособия, которые работодатель выплачивает при прекращении трудового договора, если они предусмотрены трудовыми договорами и (или) отдельными соглашениями сторон (в том числе соглашениями о расторжении трудового договора), а также коллективными договорами, соглашениями и локальными нормативными актами, содержащими нормы трудового права (п. 9 ч. 2 ст. 255 НК РФ)</a:t>
            </a:r>
            <a:endParaRPr lang="ru-RU" dirty="0"/>
          </a:p>
        </p:txBody>
      </p:sp>
    </p:spTree>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4000" b="1" dirty="0" smtClean="0"/>
              <a:t>Налог на прибыль (гл. 25 НК РФ) с 1 января 2015 г.</a:t>
            </a:r>
            <a:endParaRPr lang="ru-RU" dirty="0"/>
          </a:p>
        </p:txBody>
      </p:sp>
      <p:sp>
        <p:nvSpPr>
          <p:cNvPr id="3" name="Содержимое 2"/>
          <p:cNvSpPr>
            <a:spLocks noGrp="1"/>
          </p:cNvSpPr>
          <p:nvPr>
            <p:ph idx="1"/>
          </p:nvPr>
        </p:nvSpPr>
        <p:spPr>
          <a:xfrm>
            <a:off x="357158" y="1447800"/>
            <a:ext cx="8576530" cy="4800600"/>
          </a:xfrm>
        </p:spPr>
        <p:txBody>
          <a:bodyPr>
            <a:normAutofit fontScale="70000" lnSpcReduction="20000"/>
          </a:bodyPr>
          <a:lstStyle/>
          <a:p>
            <a:r>
              <a:rPr lang="ru-RU" dirty="0" smtClean="0"/>
              <a:t>- из состава амортизируемого имущества не исключаются основные средства, которые по решению руководства находятся в процессе реконструкции или модернизации продолжительностью свыше 12 месяцев, но продолжают использоваться в деятельности, направленной на получение дохода (</a:t>
            </a:r>
            <a:r>
              <a:rPr lang="ru-RU" dirty="0" err="1" smtClean="0"/>
              <a:t>абз</a:t>
            </a:r>
            <a:r>
              <a:rPr lang="ru-RU" dirty="0" smtClean="0"/>
              <a:t>. 4 п. 3 ст. 256 НК РФ)</a:t>
            </a:r>
          </a:p>
          <a:p>
            <a:r>
              <a:rPr lang="ru-RU" dirty="0" smtClean="0"/>
              <a:t>- если организация, осуществляющая деятельность, в отношении которой установлен торговый сбор, представила в инспекцию уведомление о постановке на учет в качестве плательщика такого сбора, то она вправе уменьшить исчисленный по итогам налогового (отчетного) периода налог на прибыль (авансовый платеж), зачисляемый в консолидированный бюджет субъекта РФ (в состав которого входит муниципальное образование, установившее данный сбор) или бюджет города федерального значения (где установлен такой сбор), на сумму торгового сбора, фактически перечисленную с начала налогового периода до даты уплаты налога (авансового платежа) (п. 10 ст. 286 НК РФ) </a:t>
            </a:r>
            <a:endParaRPr lang="ru-RU" dirty="0"/>
          </a:p>
        </p:txBody>
      </p:sp>
    </p:spTree>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4400" b="1" dirty="0" smtClean="0"/>
              <a:t>Налог на прибыль (гл. 25 НК РФ) с 1 января 2015 г.</a:t>
            </a:r>
            <a:endParaRPr lang="ru-RU" dirty="0"/>
          </a:p>
        </p:txBody>
      </p:sp>
      <p:sp>
        <p:nvSpPr>
          <p:cNvPr id="3" name="Содержимое 2"/>
          <p:cNvSpPr>
            <a:spLocks noGrp="1"/>
          </p:cNvSpPr>
          <p:nvPr>
            <p:ph idx="1"/>
          </p:nvPr>
        </p:nvSpPr>
        <p:spPr>
          <a:xfrm>
            <a:off x="500034" y="1447800"/>
            <a:ext cx="8433654" cy="4800600"/>
          </a:xfrm>
        </p:spPr>
        <p:txBody>
          <a:bodyPr>
            <a:normAutofit fontScale="85000" lnSpcReduction="20000"/>
          </a:bodyPr>
          <a:lstStyle/>
          <a:p>
            <a:r>
              <a:rPr lang="ru-RU" dirty="0" smtClean="0"/>
              <a:t>- доходы иностранных организаций от реализации акций (долей) иностранных организаций, активы которых более чем на 50 процентов состоят из недвижимого имущества, расположенного на территории РФ, либо производных финансовых инструментов от этих акций (долей) подлежат обложению налогом на прибыль в России (</a:t>
            </a:r>
            <a:r>
              <a:rPr lang="ru-RU" dirty="0" err="1" smtClean="0"/>
              <a:t>пп</a:t>
            </a:r>
            <a:r>
              <a:rPr lang="ru-RU" dirty="0" smtClean="0"/>
              <a:t>. 5 п. 1 ст. 309 НК РФ) </a:t>
            </a:r>
          </a:p>
          <a:p>
            <a:r>
              <a:rPr lang="ru-RU" dirty="0" smtClean="0"/>
              <a:t>- установлены признаки, которым должна отвечать компания для признания ее налоговым резидентом РФ (ст. 246.2 НК РФ). В соответствии с Федеральным законом от 08.06.2015 N 150-ФЗ ст. 246.2 НК РФ изложена в новой редакции и ее положения уточнены</a:t>
            </a:r>
          </a:p>
          <a:p>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 1 января 2014 г.</a:t>
            </a:r>
            <a:endParaRPr lang="ru-RU" dirty="0"/>
          </a:p>
        </p:txBody>
      </p:sp>
      <p:sp>
        <p:nvSpPr>
          <p:cNvPr id="3" name="Содержимое 2"/>
          <p:cNvSpPr>
            <a:spLocks noGrp="1"/>
          </p:cNvSpPr>
          <p:nvPr>
            <p:ph idx="1"/>
          </p:nvPr>
        </p:nvSpPr>
        <p:spPr>
          <a:xfrm>
            <a:off x="714348" y="1447800"/>
            <a:ext cx="8219340" cy="4800600"/>
          </a:xfrm>
        </p:spPr>
        <p:txBody>
          <a:bodyPr>
            <a:normAutofit fontScale="92500" lnSpcReduction="10000"/>
          </a:bodyPr>
          <a:lstStyle/>
          <a:p>
            <a:pPr>
              <a:buNone/>
            </a:pPr>
            <a:r>
              <a:rPr lang="ru-RU" b="1" dirty="0" smtClean="0"/>
              <a:t>Состав налогового правонарушения, выражающегося в нарушении установленного порядка регистрации в инспекции объекта обложения налогом на игорный бизнес, приведен в соответствие с действующим перечнем таких объектов</a:t>
            </a:r>
            <a:endParaRPr lang="ru-RU" dirty="0" smtClean="0"/>
          </a:p>
          <a:p>
            <a:pPr>
              <a:buNone/>
            </a:pPr>
            <a:r>
              <a:rPr lang="ru-RU" dirty="0" smtClean="0"/>
              <a:t> </a:t>
            </a:r>
          </a:p>
          <a:p>
            <a:r>
              <a:rPr lang="ru-RU" dirty="0" smtClean="0"/>
              <a:t>С 1 января 2014 г. изменен состав налогового правонарушения, определенного в п. 1 ст. 129.2 НК РФ. </a:t>
            </a:r>
            <a:endParaRPr lang="ru-RU" dirty="0"/>
          </a:p>
        </p:txBody>
      </p:sp>
    </p:spTree>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4000" b="1" dirty="0" smtClean="0"/>
              <a:t>Налог на прибыль (гл. 25 НК РФ) с 1 января 2015 г.</a:t>
            </a:r>
            <a:endParaRPr lang="ru-RU" dirty="0"/>
          </a:p>
        </p:txBody>
      </p:sp>
      <p:sp>
        <p:nvSpPr>
          <p:cNvPr id="3" name="Содержимое 2"/>
          <p:cNvSpPr>
            <a:spLocks noGrp="1"/>
          </p:cNvSpPr>
          <p:nvPr>
            <p:ph idx="1"/>
          </p:nvPr>
        </p:nvSpPr>
        <p:spPr/>
        <p:txBody>
          <a:bodyPr>
            <a:normAutofit fontScale="92500"/>
          </a:bodyPr>
          <a:lstStyle/>
          <a:p>
            <a:r>
              <a:rPr lang="ru-RU" dirty="0" smtClean="0"/>
              <a:t>- определен порядок расчета налоговой базы в отношении дохода в виде прибыли контролируемой иностранной компании (ст. 25.15, п. 21 ст. 274, ст. 309.1 НК РФ)</a:t>
            </a:r>
          </a:p>
          <a:p>
            <a:r>
              <a:rPr lang="ru-RU" dirty="0" smtClean="0"/>
              <a:t>- налоговый агент, который выплачивает доход в виде дивидендов иностранной компании, вправе запросить у нее подтверждение фактического права на получение такого дохода (п. п. 1, 1.2 ст. 312 НК РФ) </a:t>
            </a:r>
            <a:endParaRPr lang="ru-RU" dirty="0"/>
          </a:p>
        </p:txBody>
      </p:sp>
    </p:spTree>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4000" b="1" dirty="0" smtClean="0"/>
              <a:t>Налог на прибыль (гл. 25 НК РФ) с 1 января 2015 г.</a:t>
            </a:r>
            <a:endParaRPr lang="ru-RU" dirty="0"/>
          </a:p>
        </p:txBody>
      </p:sp>
      <p:sp>
        <p:nvSpPr>
          <p:cNvPr id="3" name="Содержимое 2"/>
          <p:cNvSpPr>
            <a:spLocks noGrp="1"/>
          </p:cNvSpPr>
          <p:nvPr>
            <p:ph idx="1"/>
          </p:nvPr>
        </p:nvSpPr>
        <p:spPr>
          <a:xfrm>
            <a:off x="714348" y="1447800"/>
            <a:ext cx="8219340" cy="4800600"/>
          </a:xfrm>
        </p:spPr>
        <p:txBody>
          <a:bodyPr>
            <a:normAutofit fontScale="62500" lnSpcReduction="20000"/>
          </a:bodyPr>
          <a:lstStyle/>
          <a:p>
            <a:r>
              <a:rPr lang="ru-RU" dirty="0" smtClean="0"/>
              <a:t>- скорректированы условия признания имущества, безвозмездно полученного российской организацией от дочерней компании, доходом, который не учитывается в целях налогообложения прибыли. Организация, получающая такое имущество, должна владеть на праве собственности установленным размером вклада (долей) дочерней компании на день передачи имущества. Если дочерняя компания является иностранной, то она не должна иметь постоянное место нахождения в государстве или на территории, которые относятся к </a:t>
            </a:r>
            <a:r>
              <a:rPr lang="ru-RU" dirty="0" err="1" smtClean="0"/>
              <a:t>офшорным</a:t>
            </a:r>
            <a:r>
              <a:rPr lang="ru-RU" dirty="0" smtClean="0"/>
              <a:t> зонам (</a:t>
            </a:r>
            <a:r>
              <a:rPr lang="ru-RU" dirty="0" err="1" smtClean="0"/>
              <a:t>абз</a:t>
            </a:r>
            <a:r>
              <a:rPr lang="ru-RU" dirty="0" smtClean="0"/>
              <a:t>. 3 </a:t>
            </a:r>
            <a:r>
              <a:rPr lang="ru-RU" dirty="0" err="1" smtClean="0"/>
              <a:t>пп</a:t>
            </a:r>
            <a:r>
              <a:rPr lang="ru-RU" dirty="0" smtClean="0"/>
              <a:t>. 11 п. 1 ст. 251 НК РФ)</a:t>
            </a:r>
          </a:p>
          <a:p>
            <a:r>
              <a:rPr lang="ru-RU" dirty="0" smtClean="0"/>
              <a:t>- расходы в виде процентов по долговому обязательству по общему правилу учитываются в размере, исчисленном исходя из фактической ставки (п. 1 ст. 269 НК РФ)</a:t>
            </a:r>
          </a:p>
          <a:p>
            <a:r>
              <a:rPr lang="ru-RU" dirty="0" smtClean="0"/>
              <a:t>- проценты по долговым обязательствам, возникшим из контролируемых сделок, включаются в состав доходов (расходов) с учетом интервала предельных значений, рассчитанных, в частности, для обязательств в рублях исходя из ключевой ставки ЦБ РФ (п. п. 1.1 и 1.2 ст. 269 НК РФ)</a:t>
            </a:r>
            <a:endParaRPr lang="ru-RU" dirty="0"/>
          </a:p>
        </p:txBody>
      </p:sp>
    </p:spTree>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Водный налог (гл. 25.2 НК РФ)</a:t>
            </a:r>
            <a:r>
              <a:rPr lang="ru-RU" dirty="0" smtClean="0"/>
              <a:t/>
            </a:r>
            <a:br>
              <a:rPr lang="ru-RU" dirty="0" smtClean="0"/>
            </a:br>
            <a:endParaRPr lang="ru-RU" dirty="0"/>
          </a:p>
        </p:txBody>
      </p:sp>
      <p:sp>
        <p:nvSpPr>
          <p:cNvPr id="3" name="Содержимое 2"/>
          <p:cNvSpPr>
            <a:spLocks noGrp="1"/>
          </p:cNvSpPr>
          <p:nvPr>
            <p:ph idx="1"/>
          </p:nvPr>
        </p:nvSpPr>
        <p:spPr/>
        <p:txBody>
          <a:bodyPr/>
          <a:lstStyle/>
          <a:p>
            <a:pPr>
              <a:buNone/>
            </a:pPr>
            <a:r>
              <a:rPr lang="ru-RU" b="1" dirty="0" smtClean="0"/>
              <a:t>С 1 января 2015 года</a:t>
            </a:r>
            <a:endParaRPr lang="ru-RU" dirty="0" smtClean="0"/>
          </a:p>
          <a:p>
            <a:r>
              <a:rPr lang="ru-RU" dirty="0" smtClean="0"/>
              <a:t>- при расчете водного налога к ставке применяются повышающие коэффициенты (п. п. 1.1, 2, 4, 5 ст. 333.12, п. 2 ст. 333.13 НК РФ) &gt;&gt;&gt;</a:t>
            </a:r>
          </a:p>
          <a:p>
            <a:r>
              <a:rPr lang="ru-RU" dirty="0" smtClean="0"/>
              <a:t>- повышена ставка водного налога при заборе (изъятии) водных ресурсов из водных объектов для водоснабжения населения (п. 3 ст. 333.12 НК РФ) </a:t>
            </a:r>
            <a:endParaRPr lang="ru-RU" dirty="0"/>
          </a:p>
        </p:txBody>
      </p:sp>
    </p:spTree>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Государственная пошлина (глава 25.3 НК РФ)</a:t>
            </a:r>
            <a:r>
              <a:rPr lang="ru-RU" dirty="0" smtClean="0"/>
              <a:t/>
            </a:r>
            <a:br>
              <a:rPr lang="ru-RU" dirty="0" smtClean="0"/>
            </a:br>
            <a:r>
              <a:rPr lang="ru-RU" dirty="0" smtClean="0"/>
              <a:t> </a:t>
            </a:r>
            <a:br>
              <a:rPr lang="ru-RU" dirty="0" smtClean="0"/>
            </a:br>
            <a:endParaRPr lang="ru-RU" dirty="0"/>
          </a:p>
        </p:txBody>
      </p:sp>
      <p:sp>
        <p:nvSpPr>
          <p:cNvPr id="3" name="Содержимое 2"/>
          <p:cNvSpPr>
            <a:spLocks noGrp="1"/>
          </p:cNvSpPr>
          <p:nvPr>
            <p:ph idx="1"/>
          </p:nvPr>
        </p:nvSpPr>
        <p:spPr/>
        <p:txBody>
          <a:bodyPr>
            <a:normAutofit fontScale="85000" lnSpcReduction="10000"/>
          </a:bodyPr>
          <a:lstStyle/>
          <a:p>
            <a:pPr>
              <a:buNone/>
            </a:pPr>
            <a:r>
              <a:rPr lang="ru-RU" b="1" dirty="0" smtClean="0"/>
              <a:t>С 1 января 2015 года</a:t>
            </a:r>
            <a:endParaRPr lang="ru-RU" dirty="0" smtClean="0"/>
          </a:p>
          <a:p>
            <a:r>
              <a:rPr lang="ru-RU" dirty="0" smtClean="0"/>
              <a:t>- увеличен размер госпошлины за оспаривание нормативных правовых актов (</a:t>
            </a:r>
            <a:r>
              <a:rPr lang="ru-RU" dirty="0" err="1" smtClean="0"/>
              <a:t>пп</a:t>
            </a:r>
            <a:r>
              <a:rPr lang="ru-RU" dirty="0" smtClean="0"/>
              <a:t>. 6 п. 1 ст. 333.19 НК РФ) </a:t>
            </a:r>
          </a:p>
          <a:p>
            <a:r>
              <a:rPr lang="ru-RU" dirty="0" smtClean="0"/>
              <a:t>- скорректирован размер госпошлины за оспаривание ненормативных правовых актов (</a:t>
            </a:r>
            <a:r>
              <a:rPr lang="ru-RU" dirty="0" err="1" smtClean="0"/>
              <a:t>абз</a:t>
            </a:r>
            <a:r>
              <a:rPr lang="ru-RU" dirty="0" smtClean="0"/>
              <a:t>. 3 </a:t>
            </a:r>
            <a:r>
              <a:rPr lang="ru-RU" dirty="0" err="1" smtClean="0"/>
              <a:t>пп</a:t>
            </a:r>
            <a:r>
              <a:rPr lang="ru-RU" dirty="0" smtClean="0"/>
              <a:t>. 6 п. 1 ст. 333.19 НК РФ) </a:t>
            </a:r>
          </a:p>
          <a:p>
            <a:r>
              <a:rPr lang="ru-RU" dirty="0" smtClean="0"/>
              <a:t>- введен пониженный размер госпошлины за </a:t>
            </a:r>
            <a:r>
              <a:rPr lang="ru-RU" dirty="0" err="1" smtClean="0"/>
              <a:t>госрегистрацию</a:t>
            </a:r>
            <a:r>
              <a:rPr lang="ru-RU" dirty="0" smtClean="0"/>
              <a:t> изменений в учредительных документах общероссийских общественных организаций инвалидов и отделений таких организаций (</a:t>
            </a:r>
            <a:r>
              <a:rPr lang="ru-RU" dirty="0" err="1" smtClean="0"/>
              <a:t>пп</a:t>
            </a:r>
            <a:r>
              <a:rPr lang="ru-RU" dirty="0" smtClean="0"/>
              <a:t>. 3.1 п. 1 ст. 333.33 НК РФ) </a:t>
            </a:r>
            <a:endParaRPr lang="ru-RU" dirty="0"/>
          </a:p>
        </p:txBody>
      </p:sp>
    </p:spTree>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Государственная пошлина (глава 25.3 НК РФ)</a:t>
            </a:r>
            <a:endParaRPr lang="ru-RU" dirty="0"/>
          </a:p>
        </p:txBody>
      </p:sp>
      <p:sp>
        <p:nvSpPr>
          <p:cNvPr id="3" name="Содержимое 2"/>
          <p:cNvSpPr>
            <a:spLocks noGrp="1"/>
          </p:cNvSpPr>
          <p:nvPr>
            <p:ph idx="1"/>
          </p:nvPr>
        </p:nvSpPr>
        <p:spPr>
          <a:xfrm>
            <a:off x="214282" y="1447800"/>
            <a:ext cx="8719406" cy="4800600"/>
          </a:xfrm>
        </p:spPr>
        <p:txBody>
          <a:bodyPr>
            <a:normAutofit fontScale="77500" lnSpcReduction="20000"/>
          </a:bodyPr>
          <a:lstStyle/>
          <a:p>
            <a:r>
              <a:rPr lang="ru-RU" dirty="0" smtClean="0"/>
              <a:t>- установлен новый размер госпошлины за действия уполномоченных органов, связанные с лицензированием нотариальной деятельности (</a:t>
            </a:r>
            <a:r>
              <a:rPr lang="ru-RU" dirty="0" err="1" smtClean="0"/>
              <a:t>пп</a:t>
            </a:r>
            <a:r>
              <a:rPr lang="ru-RU" dirty="0" smtClean="0"/>
              <a:t>. 110.1 п. 1 ст. 333.33 НК РФ) </a:t>
            </a:r>
          </a:p>
          <a:p>
            <a:r>
              <a:rPr lang="ru-RU" dirty="0" smtClean="0"/>
              <a:t>- снижена госпошлина для </a:t>
            </a:r>
            <a:r>
              <a:rPr lang="ru-RU" dirty="0" err="1" smtClean="0"/>
              <a:t>физлиц</a:t>
            </a:r>
            <a:r>
              <a:rPr lang="ru-RU" dirty="0" smtClean="0"/>
              <a:t>, которые обращаются за получением государственных (муниципальных) услуг через порталы, интегрированные с единой системой идентификации и аутентификации, с получением результатов в электронном виде (п. 4 ст. 333.35 НК РФ)</a:t>
            </a:r>
          </a:p>
          <a:p>
            <a:r>
              <a:rPr lang="ru-RU" dirty="0" smtClean="0"/>
              <a:t>- установлены новые размеры госпошлины за выдачу (переоформление) свидетельства о </a:t>
            </a:r>
            <a:r>
              <a:rPr lang="ru-RU" dirty="0" err="1" smtClean="0"/>
              <a:t>госаккредитации</a:t>
            </a:r>
            <a:r>
              <a:rPr lang="ru-RU" dirty="0" smtClean="0"/>
              <a:t> образовательной деятельности (</a:t>
            </a:r>
            <a:r>
              <a:rPr lang="ru-RU" dirty="0" err="1" smtClean="0"/>
              <a:t>пп</a:t>
            </a:r>
            <a:r>
              <a:rPr lang="ru-RU" dirty="0" smtClean="0"/>
              <a:t>. 127, 129 - 131 п. 1 ст. 333.33 НК РФ)</a:t>
            </a:r>
            <a:endParaRPr lang="ru-RU" dirty="0"/>
          </a:p>
        </p:txBody>
      </p:sp>
    </p:spTree>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Налог на добычу полезных ископаемых (гл. 26 НК РФ)</a:t>
            </a:r>
            <a:endParaRPr lang="ru-RU" dirty="0"/>
          </a:p>
        </p:txBody>
      </p:sp>
      <p:sp>
        <p:nvSpPr>
          <p:cNvPr id="3" name="Содержимое 2"/>
          <p:cNvSpPr>
            <a:spLocks noGrp="1"/>
          </p:cNvSpPr>
          <p:nvPr>
            <p:ph idx="1"/>
          </p:nvPr>
        </p:nvSpPr>
        <p:spPr>
          <a:xfrm>
            <a:off x="642910" y="1447800"/>
            <a:ext cx="8290778" cy="4800600"/>
          </a:xfrm>
        </p:spPr>
        <p:txBody>
          <a:bodyPr>
            <a:normAutofit fontScale="77500" lnSpcReduction="20000"/>
          </a:bodyPr>
          <a:lstStyle/>
          <a:p>
            <a:pPr>
              <a:buNone/>
            </a:pPr>
            <a:r>
              <a:rPr lang="ru-RU" b="1" dirty="0" smtClean="0"/>
              <a:t>С 1 января 2015 года</a:t>
            </a:r>
            <a:endParaRPr lang="ru-RU" dirty="0" smtClean="0"/>
          </a:p>
          <a:p>
            <a:r>
              <a:rPr lang="ru-RU" dirty="0" smtClean="0"/>
              <a:t>- если запасы полезных ископаемых не были поставлены на </a:t>
            </a:r>
            <a:r>
              <a:rPr lang="ru-RU" dirty="0" err="1" smtClean="0"/>
              <a:t>госбаланс</a:t>
            </a:r>
            <a:r>
              <a:rPr lang="ru-RU" dirty="0" smtClean="0"/>
              <a:t> по состоянию на 1 января 2006 года, то в целях расчета коэффициента </a:t>
            </a:r>
            <a:r>
              <a:rPr lang="ru-RU" dirty="0" err="1" smtClean="0"/>
              <a:t>Кв</a:t>
            </a:r>
            <a:r>
              <a:rPr lang="ru-RU" dirty="0" smtClean="0"/>
              <a:t>, характеризующего степень </a:t>
            </a:r>
            <a:r>
              <a:rPr lang="ru-RU" dirty="0" err="1" smtClean="0"/>
              <a:t>выработанности</a:t>
            </a:r>
            <a:r>
              <a:rPr lang="ru-RU" dirty="0" smtClean="0"/>
              <a:t> запасов конкретного участка недр, начальные извлекаемые запасы определяются по состоянию на 1 января года, следующего за годом их первичной постановки на баланс (</a:t>
            </a:r>
            <a:r>
              <a:rPr lang="ru-RU" dirty="0" err="1" smtClean="0"/>
              <a:t>абз</a:t>
            </a:r>
            <a:r>
              <a:rPr lang="ru-RU" dirty="0" smtClean="0"/>
              <a:t>. 5 п. 4 ст. 342 НК РФ) &gt;&gt;&gt;</a:t>
            </a:r>
          </a:p>
          <a:p>
            <a:r>
              <a:rPr lang="ru-RU" dirty="0" smtClean="0"/>
              <a:t>- датой постановки запасов полезных ископаемых на государственный баланс признается дата, когда федеральный орган исполнительной власти, ответственный за его ведение, утвердил заключение </a:t>
            </a:r>
            <a:r>
              <a:rPr lang="ru-RU" dirty="0" err="1" smtClean="0"/>
              <a:t>госэкспертизы</a:t>
            </a:r>
            <a:r>
              <a:rPr lang="ru-RU" dirty="0" smtClean="0"/>
              <a:t> (</a:t>
            </a:r>
            <a:r>
              <a:rPr lang="ru-RU" dirty="0" err="1" smtClean="0"/>
              <a:t>абз</a:t>
            </a:r>
            <a:r>
              <a:rPr lang="ru-RU" dirty="0" smtClean="0"/>
              <a:t>. 1 п. 2 ст. 342.2 НК РФ)</a:t>
            </a:r>
            <a:endParaRPr lang="ru-RU" dirty="0"/>
          </a:p>
        </p:txBody>
      </p:sp>
    </p:spTree>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Налог на добычу полезных ископаемых (гл. 26 НК РФ)</a:t>
            </a:r>
            <a:endParaRPr lang="ru-RU" dirty="0"/>
          </a:p>
        </p:txBody>
      </p:sp>
      <p:sp>
        <p:nvSpPr>
          <p:cNvPr id="3" name="Содержимое 2"/>
          <p:cNvSpPr>
            <a:spLocks noGrp="1"/>
          </p:cNvSpPr>
          <p:nvPr>
            <p:ph idx="1"/>
          </p:nvPr>
        </p:nvSpPr>
        <p:spPr>
          <a:xfrm>
            <a:off x="500034" y="1447800"/>
            <a:ext cx="8433654" cy="5124472"/>
          </a:xfrm>
        </p:spPr>
        <p:txBody>
          <a:bodyPr>
            <a:normAutofit fontScale="77500" lnSpcReduction="20000"/>
          </a:bodyPr>
          <a:lstStyle/>
          <a:p>
            <a:r>
              <a:rPr lang="ru-RU" dirty="0" smtClean="0"/>
              <a:t>- расширены возможности применения пониженного коэффициента Кд, характеризующего степень сложности добычи нефти (</a:t>
            </a:r>
            <a:r>
              <a:rPr lang="ru-RU" dirty="0" err="1" smtClean="0"/>
              <a:t>абз</a:t>
            </a:r>
            <a:r>
              <a:rPr lang="ru-RU" dirty="0" smtClean="0"/>
              <a:t>. 4 и 5 п. 2, п. 6 ст. 342.2 НК РФ) </a:t>
            </a:r>
          </a:p>
          <a:p>
            <a:r>
              <a:rPr lang="ru-RU" dirty="0" smtClean="0"/>
              <a:t>- установлен порядок, согласно которому следует определять показатели проницаемости и эффективной </a:t>
            </a:r>
            <a:r>
              <a:rPr lang="ru-RU" dirty="0" err="1" smtClean="0"/>
              <a:t>нефтенасыщенности</a:t>
            </a:r>
            <a:r>
              <a:rPr lang="ru-RU" dirty="0" smtClean="0"/>
              <a:t> толщины пласта, в частности, при их изменении по результатам заключения государственной экспертизы запасов (п. 8 ст. 342.2 НК РФ) </a:t>
            </a:r>
          </a:p>
          <a:p>
            <a:r>
              <a:rPr lang="ru-RU" dirty="0" smtClean="0"/>
              <a:t>- при соблюдении определенных условий в отношении нефти, добытой из залежи, отнесенной к </a:t>
            </a:r>
            <a:r>
              <a:rPr lang="ru-RU" dirty="0" err="1" smtClean="0"/>
              <a:t>баженовским</a:t>
            </a:r>
            <a:r>
              <a:rPr lang="ru-RU" dirty="0" smtClean="0"/>
              <a:t>, </a:t>
            </a:r>
            <a:r>
              <a:rPr lang="ru-RU" dirty="0" err="1" smtClean="0"/>
              <a:t>абалакским</a:t>
            </a:r>
            <a:r>
              <a:rPr lang="ru-RU" dirty="0" smtClean="0"/>
              <a:t>, </a:t>
            </a:r>
            <a:r>
              <a:rPr lang="ru-RU" dirty="0" err="1" smtClean="0"/>
              <a:t>хадумским</a:t>
            </a:r>
            <a:r>
              <a:rPr lang="ru-RU" dirty="0" smtClean="0"/>
              <a:t> или </a:t>
            </a:r>
            <a:r>
              <a:rPr lang="ru-RU" dirty="0" err="1" smtClean="0"/>
              <a:t>доманиковым</a:t>
            </a:r>
            <a:r>
              <a:rPr lang="ru-RU" dirty="0" smtClean="0"/>
              <a:t> продуктивным отложениям, применяется нулевая ставка НДПИ (</a:t>
            </a:r>
            <a:r>
              <a:rPr lang="ru-RU" dirty="0" err="1" smtClean="0"/>
              <a:t>пп</a:t>
            </a:r>
            <a:r>
              <a:rPr lang="ru-RU" dirty="0" smtClean="0"/>
              <a:t>. 21 п. 1 ст. 342 НК РФ)</a:t>
            </a:r>
            <a:endParaRPr lang="ru-RU" dirty="0"/>
          </a:p>
        </p:txBody>
      </p:sp>
    </p:spTree>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Налог на добычу полезных ископаемых (гл. 26 НК РФ)</a:t>
            </a:r>
            <a:endParaRPr lang="ru-RU" dirty="0"/>
          </a:p>
        </p:txBody>
      </p:sp>
      <p:sp>
        <p:nvSpPr>
          <p:cNvPr id="3" name="Содержимое 2"/>
          <p:cNvSpPr>
            <a:spLocks noGrp="1"/>
          </p:cNvSpPr>
          <p:nvPr>
            <p:ph idx="1"/>
          </p:nvPr>
        </p:nvSpPr>
        <p:spPr/>
        <p:txBody>
          <a:bodyPr>
            <a:normAutofit fontScale="77500" lnSpcReduction="20000"/>
          </a:bodyPr>
          <a:lstStyle/>
          <a:p>
            <a:r>
              <a:rPr lang="ru-RU" dirty="0" smtClean="0"/>
              <a:t>- налоговая ставка НДПИ в отношении нефти обезвоженной, обессоленной и стабилизированной составляет 766 руб. (</a:t>
            </a:r>
            <a:r>
              <a:rPr lang="ru-RU" dirty="0" err="1" smtClean="0"/>
              <a:t>пп</a:t>
            </a:r>
            <a:r>
              <a:rPr lang="ru-RU" dirty="0" smtClean="0"/>
              <a:t>. 9 п. 2 ст. 342 НК РФ)</a:t>
            </a:r>
          </a:p>
          <a:p>
            <a:r>
              <a:rPr lang="ru-RU" dirty="0" smtClean="0"/>
              <a:t>- изменен порядок расчета окончательной ставки НДПИ в отношении нефти обезвоженной, обессоленной и стабилизированной (</a:t>
            </a:r>
            <a:r>
              <a:rPr lang="ru-RU" dirty="0" err="1" smtClean="0"/>
              <a:t>пп</a:t>
            </a:r>
            <a:r>
              <a:rPr lang="ru-RU" dirty="0" smtClean="0"/>
              <a:t>. 9 п. 2 ст. 342, ст. 342.5 НК РФ)</a:t>
            </a:r>
          </a:p>
          <a:p>
            <a:r>
              <a:rPr lang="ru-RU" dirty="0" smtClean="0"/>
              <a:t>- введен новый коэффициент </a:t>
            </a:r>
            <a:r>
              <a:rPr lang="ru-RU" dirty="0" err="1" smtClean="0"/>
              <a:t>Ккан</a:t>
            </a:r>
            <a:r>
              <a:rPr lang="ru-RU" dirty="0" smtClean="0"/>
              <a:t>, который характеризует регион добычи и свойства нефти и используется для расчета ставки НДПИ в отношении нефти обезвоженной, обессоленной и стабилизированной (п. п. 1 и 4 ст. 342.5 НК РФ)</a:t>
            </a:r>
            <a:endParaRPr lang="ru-RU" dirty="0"/>
          </a:p>
        </p:txBody>
      </p:sp>
    </p:spTree>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Налог на добычу полезных ископаемых (гл. 26 НК РФ)</a:t>
            </a:r>
            <a:r>
              <a:rPr lang="ru-RU" dirty="0" smtClean="0"/>
              <a:t/>
            </a:r>
            <a:br>
              <a:rPr lang="ru-RU" dirty="0" smtClean="0"/>
            </a:br>
            <a:endParaRPr lang="ru-RU" dirty="0"/>
          </a:p>
        </p:txBody>
      </p:sp>
      <p:sp>
        <p:nvSpPr>
          <p:cNvPr id="3" name="Содержимое 2"/>
          <p:cNvSpPr>
            <a:spLocks noGrp="1"/>
          </p:cNvSpPr>
          <p:nvPr>
            <p:ph idx="1"/>
          </p:nvPr>
        </p:nvSpPr>
        <p:spPr/>
        <p:txBody>
          <a:bodyPr>
            <a:normAutofit fontScale="85000" lnSpcReduction="10000"/>
          </a:bodyPr>
          <a:lstStyle/>
          <a:p>
            <a:r>
              <a:rPr lang="ru-RU" dirty="0" smtClean="0"/>
              <a:t>- отменена нулевая ставка НДПИ в отношении нефти, добываемой на отдельных месторождениях (утратили силу </a:t>
            </a:r>
            <a:r>
              <a:rPr lang="ru-RU" dirty="0" err="1" smtClean="0"/>
              <a:t>пп</a:t>
            </a:r>
            <a:r>
              <a:rPr lang="ru-RU" dirty="0" smtClean="0"/>
              <a:t>. 8 - 12, 14 - 16 п. 1 ст. 342 НК РФ) &gt;&gt;&gt;</a:t>
            </a:r>
          </a:p>
          <a:p>
            <a:r>
              <a:rPr lang="ru-RU" dirty="0" smtClean="0"/>
              <a:t>- скорректирован порядок расчета ставки НДПИ в отношении газового конденсата (</a:t>
            </a:r>
            <a:r>
              <a:rPr lang="ru-RU" dirty="0" err="1" smtClean="0"/>
              <a:t>пп</a:t>
            </a:r>
            <a:r>
              <a:rPr lang="ru-RU" dirty="0" smtClean="0"/>
              <a:t>. 10 п. 2 ст. 342, ст. 342.4 НК РФ) &gt;&gt;&gt;</a:t>
            </a:r>
          </a:p>
          <a:p>
            <a:r>
              <a:rPr lang="ru-RU" dirty="0" smtClean="0"/>
              <a:t>- увеличен налоговый вычет при добыче нефти на участках недр, которые полностью или частично расположены в границах Республики Татарстан (п. 2 ст. 343.2 НК РФ)</a:t>
            </a:r>
            <a:endParaRPr lang="ru-RU" dirty="0"/>
          </a:p>
        </p:txBody>
      </p:sp>
    </p:spTree>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Единый сельскохозяйственный налог (гл. 26.1 НК РФ)</a:t>
            </a:r>
            <a:r>
              <a:rPr lang="ru-RU" dirty="0" smtClean="0"/>
              <a:t/>
            </a:r>
            <a:br>
              <a:rPr lang="ru-RU" dirty="0" smtClean="0"/>
            </a:br>
            <a:endParaRPr lang="ru-RU" dirty="0"/>
          </a:p>
        </p:txBody>
      </p:sp>
      <p:sp>
        <p:nvSpPr>
          <p:cNvPr id="3" name="Содержимое 2"/>
          <p:cNvSpPr>
            <a:spLocks noGrp="1"/>
          </p:cNvSpPr>
          <p:nvPr>
            <p:ph idx="1"/>
          </p:nvPr>
        </p:nvSpPr>
        <p:spPr>
          <a:xfrm>
            <a:off x="571472" y="1447800"/>
            <a:ext cx="8362216" cy="4800600"/>
          </a:xfrm>
        </p:spPr>
        <p:txBody>
          <a:bodyPr>
            <a:normAutofit fontScale="92500" lnSpcReduction="10000"/>
          </a:bodyPr>
          <a:lstStyle/>
          <a:p>
            <a:pPr>
              <a:buNone/>
            </a:pPr>
            <a:r>
              <a:rPr lang="ru-RU" b="1" dirty="0" smtClean="0"/>
              <a:t>С 1 января 2015 года</a:t>
            </a:r>
            <a:endParaRPr lang="ru-RU" dirty="0" smtClean="0"/>
          </a:p>
          <a:p>
            <a:r>
              <a:rPr lang="ru-RU" dirty="0" smtClean="0"/>
              <a:t>- организации - плательщики ЕСХН не освобождаются от уплаты налога на прибыль в отношении дохода в виде прибыли контролируемой иностранной компании (п. 1.6 ст. 284, п. п. 3, 4 ст. 346.1 НК РФ) </a:t>
            </a:r>
          </a:p>
          <a:p>
            <a:r>
              <a:rPr lang="ru-RU" dirty="0" smtClean="0"/>
              <a:t>- доходы организации в виде прибыли контролируемых иностранных компаний не учитываются при определении объекта обложения ЕСХН (</a:t>
            </a:r>
            <a:r>
              <a:rPr lang="ru-RU" dirty="0" err="1" smtClean="0"/>
              <a:t>абз</a:t>
            </a:r>
            <a:r>
              <a:rPr lang="ru-RU" dirty="0" smtClean="0"/>
              <a:t>. 6 п. 1 ст. 346.5, п. 1.6 ст. 284 НК РФ)</a:t>
            </a:r>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 1 января 2014 г.</a:t>
            </a:r>
            <a:endParaRPr lang="ru-RU" dirty="0"/>
          </a:p>
        </p:txBody>
      </p:sp>
      <p:sp>
        <p:nvSpPr>
          <p:cNvPr id="3" name="Содержимое 2"/>
          <p:cNvSpPr>
            <a:spLocks noGrp="1"/>
          </p:cNvSpPr>
          <p:nvPr>
            <p:ph idx="1"/>
          </p:nvPr>
        </p:nvSpPr>
        <p:spPr>
          <a:xfrm>
            <a:off x="571472" y="1447800"/>
            <a:ext cx="8362216" cy="4800600"/>
          </a:xfrm>
        </p:spPr>
        <p:txBody>
          <a:bodyPr>
            <a:normAutofit fontScale="77500" lnSpcReduction="20000"/>
          </a:bodyPr>
          <a:lstStyle/>
          <a:p>
            <a:pPr>
              <a:buNone/>
            </a:pPr>
            <a:r>
              <a:rPr lang="ru-RU" b="1" dirty="0" smtClean="0"/>
              <a:t>Установлены особенности налогообложения для </a:t>
            </a:r>
            <a:r>
              <a:rPr lang="ru-RU" b="1" dirty="0" err="1" smtClean="0"/>
              <a:t>недропользователей</a:t>
            </a:r>
            <a:r>
              <a:rPr lang="ru-RU" b="1" dirty="0" smtClean="0"/>
              <a:t> морских месторождений углеводородного сырья</a:t>
            </a:r>
            <a:endParaRPr lang="ru-RU" dirty="0" smtClean="0"/>
          </a:p>
          <a:p>
            <a:pPr>
              <a:buNone/>
            </a:pPr>
            <a:r>
              <a:rPr lang="ru-RU" dirty="0" smtClean="0"/>
              <a:t> </a:t>
            </a:r>
          </a:p>
          <a:p>
            <a:r>
              <a:rPr lang="ru-RU" dirty="0" smtClean="0"/>
              <a:t>Согласно </a:t>
            </a:r>
            <a:r>
              <a:rPr lang="ru-RU" dirty="0" err="1" smtClean="0"/>
              <a:t>подп</a:t>
            </a:r>
            <a:r>
              <a:rPr lang="ru-RU" dirty="0" smtClean="0"/>
              <a:t>. 2 п. 1.6.1 разд. II Основных направлений налоговой политики Российской Федерации на 2014 год и на плановый период 2015 и 2016 годов предполагалось установить специальную систему налогового регулирования, применяемую при разработке новых морских месторождений углеводородного сырья, расположенных в границах внутренних морских вод, территориального моря, на континентальном шельфе РФ и в Каспийском море.</a:t>
            </a:r>
          </a:p>
          <a:p>
            <a:endParaRPr lang="ru-RU" dirty="0"/>
          </a:p>
        </p:txBody>
      </p:sp>
    </p:spTree>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Упрощенная система налогообложения (гл. 26.2 НК РФ)</a:t>
            </a:r>
            <a:r>
              <a:rPr lang="ru-RU" dirty="0" smtClean="0"/>
              <a:t/>
            </a:r>
            <a:br>
              <a:rPr lang="ru-RU" dirty="0" smtClean="0"/>
            </a:br>
            <a:endParaRPr lang="ru-RU" dirty="0"/>
          </a:p>
        </p:txBody>
      </p:sp>
      <p:sp>
        <p:nvSpPr>
          <p:cNvPr id="3" name="Содержимое 2"/>
          <p:cNvSpPr>
            <a:spLocks noGrp="1"/>
          </p:cNvSpPr>
          <p:nvPr>
            <p:ph idx="1"/>
          </p:nvPr>
        </p:nvSpPr>
        <p:spPr/>
        <p:txBody>
          <a:bodyPr>
            <a:normAutofit fontScale="92500" lnSpcReduction="10000"/>
          </a:bodyPr>
          <a:lstStyle/>
          <a:p>
            <a:pPr>
              <a:buNone/>
            </a:pPr>
            <a:r>
              <a:rPr lang="ru-RU" b="1" dirty="0" smtClean="0"/>
              <a:t>С 1 января 2015 года</a:t>
            </a:r>
            <a:endParaRPr lang="ru-RU" dirty="0" smtClean="0"/>
          </a:p>
          <a:p>
            <a:r>
              <a:rPr lang="ru-RU" dirty="0" smtClean="0"/>
              <a:t>- организации, применяющие УСН, не освобождаются от уплаты налога на имущество организаций в отношении объектов, которые облагаются указанным налогом исходя из кадастровой стоимости (п. 2 ст. 346.11 НК РФ) </a:t>
            </a:r>
          </a:p>
          <a:p>
            <a:r>
              <a:rPr lang="ru-RU" dirty="0" smtClean="0"/>
              <a:t>- в налогообложении не применяется метод ЛИФО (внесены соответствующие изменения в </a:t>
            </a:r>
            <a:r>
              <a:rPr lang="ru-RU" dirty="0" err="1" smtClean="0"/>
              <a:t>пп</a:t>
            </a:r>
            <a:r>
              <a:rPr lang="ru-RU" dirty="0" smtClean="0"/>
              <a:t>. 2 п. 2 ст. 346.17 НК РФ)</a:t>
            </a:r>
            <a:endParaRPr lang="ru-RU" dirty="0"/>
          </a:p>
        </p:txBody>
      </p:sp>
    </p:spTree>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274638"/>
            <a:ext cx="8576530" cy="1143000"/>
          </a:xfrm>
        </p:spPr>
        <p:txBody>
          <a:bodyPr>
            <a:normAutofit fontScale="90000"/>
          </a:bodyPr>
          <a:lstStyle/>
          <a:p>
            <a:r>
              <a:rPr lang="ru-RU" b="1" dirty="0" smtClean="0"/>
              <a:t>Упрощенная система налогообложения (гл. 26.2 НК РФ)</a:t>
            </a:r>
            <a:endParaRPr lang="ru-RU" dirty="0"/>
          </a:p>
        </p:txBody>
      </p:sp>
      <p:sp>
        <p:nvSpPr>
          <p:cNvPr id="3" name="Содержимое 2"/>
          <p:cNvSpPr>
            <a:spLocks noGrp="1"/>
          </p:cNvSpPr>
          <p:nvPr>
            <p:ph idx="1"/>
          </p:nvPr>
        </p:nvSpPr>
        <p:spPr>
          <a:xfrm>
            <a:off x="500034" y="1447800"/>
            <a:ext cx="8433654" cy="4800600"/>
          </a:xfrm>
        </p:spPr>
        <p:txBody>
          <a:bodyPr>
            <a:normAutofit fontScale="70000" lnSpcReduction="20000"/>
          </a:bodyPr>
          <a:lstStyle/>
          <a:p>
            <a:r>
              <a:rPr lang="ru-RU" dirty="0" smtClean="0"/>
              <a:t>- применяющий УСН предприниматель не освобождается от уплаты налога на имущество </a:t>
            </a:r>
            <a:r>
              <a:rPr lang="ru-RU" dirty="0" err="1" smtClean="0"/>
              <a:t>физлиц</a:t>
            </a:r>
            <a:r>
              <a:rPr lang="ru-RU" dirty="0" smtClean="0"/>
              <a:t> в отношении имущества, используемого в предпринимательской деятельности и включенного в перечень, который определяется в соответствии с п. 7 ст. 378.2 НК РФ с учетом предусмотренных в </a:t>
            </a:r>
            <a:r>
              <a:rPr lang="ru-RU" dirty="0" err="1" smtClean="0"/>
              <a:t>абз</a:t>
            </a:r>
            <a:r>
              <a:rPr lang="ru-RU" dirty="0" smtClean="0"/>
              <a:t>. 2 п. 10 ст. 378.2 НК РФ особенностей (п. 3 ст. 346.11 НК РФ) &gt;&gt;&gt;</a:t>
            </a:r>
          </a:p>
          <a:p>
            <a:r>
              <a:rPr lang="ru-RU" dirty="0" smtClean="0"/>
              <a:t>- если применяющий УСН налогоплательщик, осуществляющий деятельность, в отношении которой установлен торговый сбор, представил в инспекцию уведомление о постановке на учет в качестве плательщика такого сбора, то он вправе уменьшить исчисленный по итогам налогового (отчетного) периода налог (авансовый платеж), перечисляемый в консолидированный бюджет субъекта РФ, на сумму указанного сбора, уплаченного в течение данного периода (п. 8 ст. 346.21 НК РФ)</a:t>
            </a:r>
            <a:endParaRPr lang="ru-RU" dirty="0"/>
          </a:p>
        </p:txBody>
      </p:sp>
    </p:spTree>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274638"/>
            <a:ext cx="8576530" cy="1143000"/>
          </a:xfrm>
        </p:spPr>
        <p:txBody>
          <a:bodyPr>
            <a:normAutofit fontScale="90000"/>
          </a:bodyPr>
          <a:lstStyle/>
          <a:p>
            <a:r>
              <a:rPr lang="ru-RU" b="1" dirty="0" smtClean="0"/>
              <a:t>Упрощенная система налогообложения (гл. 26.2 НК РФ)</a:t>
            </a:r>
            <a:endParaRPr lang="ru-RU" dirty="0"/>
          </a:p>
        </p:txBody>
      </p:sp>
      <p:sp>
        <p:nvSpPr>
          <p:cNvPr id="3" name="Содержимое 2"/>
          <p:cNvSpPr>
            <a:spLocks noGrp="1"/>
          </p:cNvSpPr>
          <p:nvPr>
            <p:ph idx="1"/>
          </p:nvPr>
        </p:nvSpPr>
        <p:spPr>
          <a:xfrm>
            <a:off x="500034" y="1447800"/>
            <a:ext cx="8433654" cy="4800600"/>
          </a:xfrm>
        </p:spPr>
        <p:txBody>
          <a:bodyPr>
            <a:normAutofit fontScale="77500" lnSpcReduction="20000"/>
          </a:bodyPr>
          <a:lstStyle/>
          <a:p>
            <a:r>
              <a:rPr lang="ru-RU" dirty="0" smtClean="0"/>
              <a:t>- законом субъекта РФ для предпринимателей, которые впервые зарегистрированы после его вступления в силу, может быть предусмотрена возможность применять нулевую ставку по налогу, уплачиваемому в рамках УСН, в течение двух налоговых периодов с даты их регистрации. Это возможно при условии, что такие предприниматели осуществляют деятельность в производственной, социальной и (или) научной сферах (п. 4 ст. 346.20 НК РФ) </a:t>
            </a:r>
          </a:p>
          <a:p>
            <a:r>
              <a:rPr lang="ru-RU" dirty="0" smtClean="0"/>
              <a:t>- предельный размер доходов за девять месяцев 2015 года, ограничивающий право перехода организаций на УСН с 2016 года, составляет 51,615 </a:t>
            </a:r>
            <a:r>
              <a:rPr lang="ru-RU" dirty="0" err="1" smtClean="0"/>
              <a:t>млн</a:t>
            </a:r>
            <a:r>
              <a:rPr lang="ru-RU" dirty="0" smtClean="0"/>
              <a:t> руб. (п. 2 ст. 346.12 НК РФ, Приказ Минэкономразвития России от 29.10.2014 N 685)</a:t>
            </a:r>
            <a:endParaRPr lang="ru-RU" dirty="0"/>
          </a:p>
        </p:txBody>
      </p:sp>
    </p:spTree>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274638"/>
            <a:ext cx="8647968" cy="1143000"/>
          </a:xfrm>
        </p:spPr>
        <p:txBody>
          <a:bodyPr>
            <a:normAutofit fontScale="90000"/>
          </a:bodyPr>
          <a:lstStyle/>
          <a:p>
            <a:r>
              <a:rPr lang="ru-RU" b="1" dirty="0" smtClean="0"/>
              <a:t>Упрощенная система налогообложения (гл. 26.2 НК РФ)</a:t>
            </a:r>
            <a:endParaRPr lang="ru-RU" dirty="0"/>
          </a:p>
        </p:txBody>
      </p:sp>
      <p:sp>
        <p:nvSpPr>
          <p:cNvPr id="3" name="Содержимое 2"/>
          <p:cNvSpPr>
            <a:spLocks noGrp="1"/>
          </p:cNvSpPr>
          <p:nvPr>
            <p:ph idx="1"/>
          </p:nvPr>
        </p:nvSpPr>
        <p:spPr>
          <a:xfrm>
            <a:off x="285720" y="1447800"/>
            <a:ext cx="8647968" cy="5053034"/>
          </a:xfrm>
        </p:spPr>
        <p:txBody>
          <a:bodyPr>
            <a:normAutofit fontScale="85000" lnSpcReduction="20000"/>
          </a:bodyPr>
          <a:lstStyle/>
          <a:p>
            <a:r>
              <a:rPr lang="ru-RU" dirty="0" smtClean="0"/>
              <a:t>- предельный размер доходов, при превышении которого налогоплательщики утрачивают право применять УСН в 2015 году, равен 68,82 </a:t>
            </a:r>
            <a:r>
              <a:rPr lang="ru-RU" dirty="0" err="1" smtClean="0"/>
              <a:t>млн</a:t>
            </a:r>
            <a:r>
              <a:rPr lang="ru-RU" dirty="0" smtClean="0"/>
              <a:t> руб. (п. 4 ст. 346.13 НК РФ, Приказ Минэкономразвития России от 29.10.2014 N 685)</a:t>
            </a:r>
          </a:p>
          <a:p>
            <a:r>
              <a:rPr lang="ru-RU" dirty="0" smtClean="0"/>
              <a:t>- организации, применяющие УСН, не освобождаются от уплаты налога на прибыль в отношении дохода в виде прибыли контролируемой иностранной компании (п. 1.6 ст. 284, </a:t>
            </a:r>
            <a:r>
              <a:rPr lang="ru-RU" dirty="0" err="1" smtClean="0"/>
              <a:t>абз</a:t>
            </a:r>
            <a:r>
              <a:rPr lang="ru-RU" dirty="0" smtClean="0"/>
              <a:t>. 1 п. 2, п. 5 ст. 346.11 НК РФ)</a:t>
            </a:r>
          </a:p>
          <a:p>
            <a:r>
              <a:rPr lang="ru-RU" dirty="0" smtClean="0"/>
              <a:t>- полученные организацией доходы в виде прибыли контролируемых иностранных компаний не учитываются при определении объекта обложения по УСН (</a:t>
            </a:r>
            <a:r>
              <a:rPr lang="ru-RU" dirty="0" err="1" smtClean="0"/>
              <a:t>пп</a:t>
            </a:r>
            <a:r>
              <a:rPr lang="ru-RU" dirty="0" smtClean="0"/>
              <a:t>. 2 п. 1.1 ст. 346.15, п. 1.6 ст. 284 НК РФ)</a:t>
            </a:r>
            <a:endParaRPr lang="ru-RU" dirty="0"/>
          </a:p>
        </p:txBody>
      </p:sp>
    </p:spTree>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Единый налог на вмененный доход (гл. 26.3 НК РФ)</a:t>
            </a:r>
            <a:r>
              <a:rPr lang="ru-RU" dirty="0" smtClean="0"/>
              <a:t/>
            </a:r>
            <a:br>
              <a:rPr lang="ru-RU" dirty="0" smtClean="0"/>
            </a:br>
            <a:endParaRPr lang="ru-RU" dirty="0"/>
          </a:p>
        </p:txBody>
      </p:sp>
      <p:sp>
        <p:nvSpPr>
          <p:cNvPr id="3" name="Содержимое 2"/>
          <p:cNvSpPr>
            <a:spLocks noGrp="1"/>
          </p:cNvSpPr>
          <p:nvPr>
            <p:ph idx="1"/>
          </p:nvPr>
        </p:nvSpPr>
        <p:spPr/>
        <p:txBody>
          <a:bodyPr>
            <a:normAutofit lnSpcReduction="10000"/>
          </a:bodyPr>
          <a:lstStyle/>
          <a:p>
            <a:pPr>
              <a:buNone/>
            </a:pPr>
            <a:r>
              <a:rPr lang="ru-RU" b="1" dirty="0" smtClean="0"/>
              <a:t>С 1 октября 2015 года</a:t>
            </a:r>
            <a:endParaRPr lang="ru-RU" dirty="0" smtClean="0"/>
          </a:p>
          <a:p>
            <a:r>
              <a:rPr lang="ru-RU" dirty="0" smtClean="0"/>
              <a:t>- актами представительных органов муниципальных образований и законами городов федерального значения ставка ЕНВД может быть уменьшена до 7,5% и дифференцирована в зависимости от категорий налогоплательщиков и вида предпринимательской деятельности (ст. 346.31 НК РФ)</a:t>
            </a:r>
            <a:endParaRPr lang="ru-RU" dirty="0"/>
          </a:p>
        </p:txBody>
      </p:sp>
    </p:spTree>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Единый налог на вмененный доход (гл. 26.3 НК РФ)</a:t>
            </a:r>
            <a:endParaRPr lang="ru-RU" dirty="0"/>
          </a:p>
        </p:txBody>
      </p:sp>
      <p:sp>
        <p:nvSpPr>
          <p:cNvPr id="3" name="Содержимое 2"/>
          <p:cNvSpPr>
            <a:spLocks noGrp="1"/>
          </p:cNvSpPr>
          <p:nvPr>
            <p:ph idx="1"/>
          </p:nvPr>
        </p:nvSpPr>
        <p:spPr>
          <a:xfrm>
            <a:off x="428596" y="1447800"/>
            <a:ext cx="8505092" cy="5410200"/>
          </a:xfrm>
        </p:spPr>
        <p:txBody>
          <a:bodyPr>
            <a:normAutofit fontScale="77500" lnSpcReduction="20000"/>
          </a:bodyPr>
          <a:lstStyle/>
          <a:p>
            <a:pPr>
              <a:buNone/>
            </a:pPr>
            <a:r>
              <a:rPr lang="ru-RU" b="1" dirty="0" smtClean="0"/>
              <a:t>С 1 января 2015 года</a:t>
            </a:r>
            <a:endParaRPr lang="ru-RU" dirty="0" smtClean="0"/>
          </a:p>
          <a:p>
            <a:r>
              <a:rPr lang="ru-RU" dirty="0" smtClean="0"/>
              <a:t>- освобождение от налога на имущество организаций при применении ЕНВД не распространяется на объекты, налоговая база по которым определяется как их кадастровая стоимость (п. 4 ст. 346.26 НК РФ). В отношении даты вступления в силу данных изменений существует неопределенность. Об иных точках зрения см. Практический комментарий основных изменений налогового законодательства в 2015 году &gt;&gt;&gt;</a:t>
            </a:r>
          </a:p>
          <a:p>
            <a:r>
              <a:rPr lang="ru-RU" dirty="0" smtClean="0"/>
              <a:t>- уплачивающий ЕНВД предприниматель не освобождается от налога на имущество </a:t>
            </a:r>
            <a:r>
              <a:rPr lang="ru-RU" dirty="0" err="1" smtClean="0"/>
              <a:t>физлиц</a:t>
            </a:r>
            <a:r>
              <a:rPr lang="ru-RU" dirty="0" smtClean="0"/>
              <a:t> в отношении имущества, используемого в облагаемой ЕНВД деятельности и включенного в перечень, который определяется в соответствии с п. 7 ст. 378.2 НК РФ с учетом предусмотренных в </a:t>
            </a:r>
            <a:r>
              <a:rPr lang="ru-RU" dirty="0" err="1" smtClean="0"/>
              <a:t>абз</a:t>
            </a:r>
            <a:r>
              <a:rPr lang="ru-RU" dirty="0" smtClean="0"/>
              <a:t>. 2 п. 10 ст. 378.2 НК РФ особенностей (</a:t>
            </a:r>
            <a:r>
              <a:rPr lang="ru-RU" dirty="0" err="1" smtClean="0"/>
              <a:t>абз</a:t>
            </a:r>
            <a:r>
              <a:rPr lang="ru-RU" dirty="0" smtClean="0"/>
              <a:t>. 2 п. 4 ст. 346.26 НК РФ)</a:t>
            </a:r>
            <a:endParaRPr lang="ru-RU" dirty="0"/>
          </a:p>
        </p:txBody>
      </p:sp>
    </p:spTree>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Единый налог на вмененный доход (гл. 26.3 НК РФ)</a:t>
            </a:r>
            <a:endParaRPr lang="ru-RU" dirty="0"/>
          </a:p>
        </p:txBody>
      </p:sp>
      <p:sp>
        <p:nvSpPr>
          <p:cNvPr id="3" name="Содержимое 2"/>
          <p:cNvSpPr>
            <a:spLocks noGrp="1"/>
          </p:cNvSpPr>
          <p:nvPr>
            <p:ph idx="1"/>
          </p:nvPr>
        </p:nvSpPr>
        <p:spPr>
          <a:xfrm>
            <a:off x="714348" y="1447800"/>
            <a:ext cx="8219340" cy="4800600"/>
          </a:xfrm>
        </p:spPr>
        <p:txBody>
          <a:bodyPr>
            <a:normAutofit fontScale="92500" lnSpcReduction="20000"/>
          </a:bodyPr>
          <a:lstStyle/>
          <a:p>
            <a:r>
              <a:rPr lang="ru-RU" dirty="0" smtClean="0"/>
              <a:t>- такой </a:t>
            </a:r>
            <a:r>
              <a:rPr lang="ru-RU" dirty="0" err="1" smtClean="0"/>
              <a:t>спецрежим</a:t>
            </a:r>
            <a:r>
              <a:rPr lang="ru-RU" dirty="0" smtClean="0"/>
              <a:t>, как уплата ЕНВД, не применяется в отношении отдельных видов торговой деятельности, если для них в муниципальном образовании (городе федерального значения) установлен в соответствии с гл. 33 НК РФ торговый сбор (</a:t>
            </a:r>
            <a:r>
              <a:rPr lang="ru-RU" dirty="0" err="1" smtClean="0"/>
              <a:t>абз</a:t>
            </a:r>
            <a:r>
              <a:rPr lang="ru-RU" dirty="0" smtClean="0"/>
              <a:t>. 4 п. 2.1 ст. 346.26 НК РФ) &gt;&gt;&gt;</a:t>
            </a:r>
          </a:p>
          <a:p>
            <a:r>
              <a:rPr lang="ru-RU" dirty="0" smtClean="0"/>
              <a:t>- значение коэффициента К1, необходимого для расчета ЕНВД за 2015 год, установлено в размере 1,798 (п. 4 ст. 346.29 НК РФ, Приказ Минэкономразвития России от 29.10.2014 N 685)</a:t>
            </a:r>
            <a:endParaRPr lang="ru-RU" dirty="0"/>
          </a:p>
        </p:txBody>
      </p:sp>
    </p:spTree>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274638"/>
            <a:ext cx="8576530" cy="868346"/>
          </a:xfrm>
        </p:spPr>
        <p:txBody>
          <a:bodyPr>
            <a:normAutofit fontScale="90000"/>
          </a:bodyPr>
          <a:lstStyle/>
          <a:p>
            <a:r>
              <a:rPr lang="ru-RU" b="1" dirty="0" smtClean="0"/>
              <a:t>Патентная система налогообложения (гл. 26.5 НК РФ)</a:t>
            </a:r>
            <a:r>
              <a:rPr lang="ru-RU" dirty="0" smtClean="0"/>
              <a:t/>
            </a:r>
            <a:br>
              <a:rPr lang="ru-RU" dirty="0" smtClean="0"/>
            </a:br>
            <a:endParaRPr lang="ru-RU" dirty="0"/>
          </a:p>
        </p:txBody>
      </p:sp>
      <p:sp>
        <p:nvSpPr>
          <p:cNvPr id="3" name="Содержимое 2"/>
          <p:cNvSpPr>
            <a:spLocks noGrp="1"/>
          </p:cNvSpPr>
          <p:nvPr>
            <p:ph idx="1"/>
          </p:nvPr>
        </p:nvSpPr>
        <p:spPr>
          <a:xfrm>
            <a:off x="500034" y="1000108"/>
            <a:ext cx="8433654" cy="5248292"/>
          </a:xfrm>
        </p:spPr>
        <p:txBody>
          <a:bodyPr>
            <a:normAutofit fontScale="92500" lnSpcReduction="10000"/>
          </a:bodyPr>
          <a:lstStyle/>
          <a:p>
            <a:pPr>
              <a:buNone/>
            </a:pPr>
            <a:r>
              <a:rPr lang="ru-RU" b="1" dirty="0" smtClean="0"/>
              <a:t>С 1 января 2015 года</a:t>
            </a:r>
            <a:endParaRPr lang="ru-RU" dirty="0" smtClean="0"/>
          </a:p>
          <a:p>
            <a:r>
              <a:rPr lang="ru-RU" dirty="0" smtClean="0"/>
              <a:t>- патенты по патентной системе могут действовать на территории не только субъекта РФ, но и муниципальных образований (группы муниципальных образований) (</a:t>
            </a:r>
            <a:r>
              <a:rPr lang="ru-RU" dirty="0" err="1" smtClean="0"/>
              <a:t>абз</a:t>
            </a:r>
            <a:r>
              <a:rPr lang="ru-RU" dirty="0" smtClean="0"/>
              <a:t>. 4 п. 1 ст. 346.45 НК РФ, </a:t>
            </a:r>
            <a:r>
              <a:rPr lang="ru-RU" dirty="0" err="1" smtClean="0"/>
              <a:t>пп</a:t>
            </a:r>
            <a:r>
              <a:rPr lang="ru-RU" dirty="0" smtClean="0"/>
              <a:t>. 1.1 п. 8 ст. 346.43 НК РФ) </a:t>
            </a:r>
          </a:p>
          <a:p>
            <a:r>
              <a:rPr lang="ru-RU" dirty="0" smtClean="0"/>
              <a:t>- потенциальный доход предпринимателя от вида деятельности, на который выдан патент, может разниться в зависимости от того, на территории какого муниципального образования действует патент (</a:t>
            </a:r>
            <a:r>
              <a:rPr lang="ru-RU" dirty="0" err="1" smtClean="0"/>
              <a:t>пп</a:t>
            </a:r>
            <a:r>
              <a:rPr lang="ru-RU" dirty="0" smtClean="0"/>
              <a:t>. 1.1 п. 8 ст. 346.43 НК РФ)</a:t>
            </a:r>
            <a:endParaRPr lang="ru-RU" dirty="0"/>
          </a:p>
        </p:txBody>
      </p:sp>
    </p:spTree>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74638"/>
            <a:ext cx="8433654" cy="1143000"/>
          </a:xfrm>
        </p:spPr>
        <p:txBody>
          <a:bodyPr>
            <a:normAutofit fontScale="90000"/>
          </a:bodyPr>
          <a:lstStyle/>
          <a:p>
            <a:r>
              <a:rPr lang="ru-RU" b="1" dirty="0" smtClean="0"/>
              <a:t>Патентная система налогообложения (гл. 26.5 НК РФ)</a:t>
            </a:r>
            <a:endParaRPr lang="ru-RU" dirty="0"/>
          </a:p>
        </p:txBody>
      </p:sp>
      <p:sp>
        <p:nvSpPr>
          <p:cNvPr id="3" name="Содержимое 2"/>
          <p:cNvSpPr>
            <a:spLocks noGrp="1"/>
          </p:cNvSpPr>
          <p:nvPr>
            <p:ph idx="1"/>
          </p:nvPr>
        </p:nvSpPr>
        <p:spPr>
          <a:xfrm>
            <a:off x="785786" y="1447800"/>
            <a:ext cx="8147902" cy="4800600"/>
          </a:xfrm>
        </p:spPr>
        <p:txBody>
          <a:bodyPr>
            <a:normAutofit fontScale="92500"/>
          </a:bodyPr>
          <a:lstStyle/>
          <a:p>
            <a:r>
              <a:rPr lang="ru-RU" dirty="0" smtClean="0"/>
              <a:t>- предприниматель, применяющий патентную систему налогообложения, не освобождается от уплаты налога на имущество </a:t>
            </a:r>
            <a:r>
              <a:rPr lang="ru-RU" dirty="0" err="1" smtClean="0"/>
              <a:t>физлиц</a:t>
            </a:r>
            <a:r>
              <a:rPr lang="ru-RU" dirty="0" smtClean="0"/>
              <a:t> в отношении имущества, используемого в облагаемой в рамках ПСН деятельности и включенного в перечень, который определяется в соответствии с п. 7 ст. 378.2 НК РФ с учетом предусмотренных в </a:t>
            </a:r>
            <a:r>
              <a:rPr lang="ru-RU" dirty="0" err="1" smtClean="0"/>
              <a:t>абз</a:t>
            </a:r>
            <a:r>
              <a:rPr lang="ru-RU" dirty="0" smtClean="0"/>
              <a:t>. 2 п. 10 ст. 378.2 НК РФ особенностей (</a:t>
            </a:r>
            <a:r>
              <a:rPr lang="ru-RU" dirty="0" err="1" smtClean="0"/>
              <a:t>пп</a:t>
            </a:r>
            <a:r>
              <a:rPr lang="ru-RU" dirty="0" smtClean="0"/>
              <a:t>. 2 п. 10 ст. 346.43 НК РФ)</a:t>
            </a:r>
            <a:endParaRPr lang="ru-RU" dirty="0"/>
          </a:p>
        </p:txBody>
      </p:sp>
    </p:spTree>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57224" y="274638"/>
            <a:ext cx="8076464" cy="1143000"/>
          </a:xfrm>
        </p:spPr>
        <p:txBody>
          <a:bodyPr>
            <a:normAutofit fontScale="90000"/>
          </a:bodyPr>
          <a:lstStyle/>
          <a:p>
            <a:r>
              <a:rPr lang="ru-RU" b="1" dirty="0" smtClean="0"/>
              <a:t>Патентная система налогообложения (гл. 26.5 НК РФ)</a:t>
            </a:r>
            <a:endParaRPr lang="ru-RU" dirty="0"/>
          </a:p>
        </p:txBody>
      </p:sp>
      <p:sp>
        <p:nvSpPr>
          <p:cNvPr id="3" name="Содержимое 2"/>
          <p:cNvSpPr>
            <a:spLocks noGrp="1"/>
          </p:cNvSpPr>
          <p:nvPr>
            <p:ph idx="1"/>
          </p:nvPr>
        </p:nvSpPr>
        <p:spPr>
          <a:xfrm>
            <a:off x="0" y="1357298"/>
            <a:ext cx="8712494" cy="5143536"/>
          </a:xfrm>
        </p:spPr>
        <p:txBody>
          <a:bodyPr>
            <a:normAutofit fontScale="85000" lnSpcReduction="20000"/>
          </a:bodyPr>
          <a:lstStyle/>
          <a:p>
            <a:r>
              <a:rPr lang="ru-RU" dirty="0" smtClean="0"/>
              <a:t>- субъекты РФ вправе законодательно предусмотреть возможность применять нулевую ставку по налогу, уплачиваемому при использовании ПСН, для отдельных впервые зарегистрированных предпринимателей, осуществляющих деятельность в производственной, социальной и (или) научной сферах. Указанную ставку допускается применять с даты регистрации в качестве индивидуального предпринимателя в течение двух налоговых периодов в пределах двух календарных лет (п. 3 ст. 346.50 НК РФ) </a:t>
            </a:r>
          </a:p>
          <a:p>
            <a:r>
              <a:rPr lang="ru-RU" dirty="0" smtClean="0"/>
              <a:t>- стоимость патента, выданного на срок менее полугода, должна быть уплачена не позднее окончания срока его действия (пп.1 п. 2 ст. 346.51 НК РФ) </a:t>
            </a:r>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 1 января 2014 г.</a:t>
            </a:r>
            <a:endParaRPr lang="ru-RU" dirty="0"/>
          </a:p>
        </p:txBody>
      </p:sp>
      <p:sp>
        <p:nvSpPr>
          <p:cNvPr id="3" name="Содержимое 2"/>
          <p:cNvSpPr>
            <a:spLocks noGrp="1"/>
          </p:cNvSpPr>
          <p:nvPr>
            <p:ph idx="1"/>
          </p:nvPr>
        </p:nvSpPr>
        <p:spPr>
          <a:xfrm>
            <a:off x="714348" y="1447800"/>
            <a:ext cx="8219340" cy="4800600"/>
          </a:xfrm>
        </p:spPr>
        <p:txBody>
          <a:bodyPr>
            <a:normAutofit fontScale="92500" lnSpcReduction="20000"/>
          </a:bodyPr>
          <a:lstStyle/>
          <a:p>
            <a:pPr>
              <a:buNone/>
            </a:pPr>
            <a:r>
              <a:rPr lang="ru-RU" b="1" dirty="0" smtClean="0"/>
              <a:t>Изменен порядок возбуждения уголовных дел по налоговым преступлениям</a:t>
            </a:r>
            <a:endParaRPr lang="ru-RU" dirty="0" smtClean="0"/>
          </a:p>
          <a:p>
            <a:pPr>
              <a:buNone/>
            </a:pPr>
            <a:r>
              <a:rPr lang="ru-RU" dirty="0" smtClean="0"/>
              <a:t> </a:t>
            </a:r>
          </a:p>
          <a:p>
            <a:r>
              <a:rPr lang="ru-RU" dirty="0" smtClean="0"/>
              <a:t>С 22 октября 2014 г. изменен порядок возбуждения уголовных дел по налоговым преступлениям, перечисленным в ст. ст. 198 - 199.2 УК РФ. Теперь поводами для возбуждения таких дел могут служить в том числе заявление о преступлении, явка с повинной, сообщение о совершенном или готовящемся преступлении, полученное из иных источников (ч. 1 ст. 140 УПК РФ). </a:t>
            </a:r>
            <a:endParaRPr lang="ru-RU" dirty="0"/>
          </a:p>
        </p:txBody>
      </p:sp>
    </p:spTree>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Патентная система налогообложения (гл. 26.5 НК РФ)</a:t>
            </a:r>
            <a:endParaRPr lang="ru-RU" dirty="0"/>
          </a:p>
        </p:txBody>
      </p:sp>
      <p:sp>
        <p:nvSpPr>
          <p:cNvPr id="3" name="Содержимое 2"/>
          <p:cNvSpPr>
            <a:spLocks noGrp="1"/>
          </p:cNvSpPr>
          <p:nvPr>
            <p:ph idx="1"/>
          </p:nvPr>
        </p:nvSpPr>
        <p:spPr/>
        <p:txBody>
          <a:bodyPr>
            <a:normAutofit fontScale="85000" lnSpcReduction="10000"/>
          </a:bodyPr>
          <a:lstStyle/>
          <a:p>
            <a:r>
              <a:rPr lang="ru-RU" dirty="0" smtClean="0"/>
              <a:t>- если патент выдан на срок от шести месяцев до календарного года, то треть его стоимости перечисляется в бюджет не позднее 90 календарных дней после начала действия данного документа, а оставшиеся две трети - не позднее даты окончания его действия (</a:t>
            </a:r>
            <a:r>
              <a:rPr lang="ru-RU" dirty="0" err="1" smtClean="0"/>
              <a:t>пп</a:t>
            </a:r>
            <a:r>
              <a:rPr lang="ru-RU" dirty="0" smtClean="0"/>
              <a:t>. 2 п. 2 ст. 346.51 НК РФ) &gt;&gt;&gt;</a:t>
            </a:r>
          </a:p>
          <a:p>
            <a:r>
              <a:rPr lang="ru-RU" dirty="0" smtClean="0"/>
              <a:t>- максимальный размер потенциально возможного к получению годового дохода в 2015 г. составляет 1,147 </a:t>
            </a:r>
            <a:r>
              <a:rPr lang="ru-RU" dirty="0" err="1" smtClean="0"/>
              <a:t>млн</a:t>
            </a:r>
            <a:r>
              <a:rPr lang="ru-RU" dirty="0" smtClean="0"/>
              <a:t> руб. (п. п. 7 и 9 ст. 346.43 НК РФ, Приказ Минэкономразвития России от 29.10.2014 N 685) </a:t>
            </a:r>
            <a:endParaRPr lang="ru-RU" dirty="0"/>
          </a:p>
        </p:txBody>
      </p:sp>
    </p:spTree>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Транспортный налог (гл. 28 НК РФ)</a:t>
            </a:r>
            <a:r>
              <a:rPr lang="ru-RU" dirty="0" smtClean="0"/>
              <a:t/>
            </a:r>
            <a:br>
              <a:rPr lang="ru-RU" dirty="0" smtClean="0"/>
            </a:br>
            <a:endParaRPr lang="ru-RU" dirty="0"/>
          </a:p>
        </p:txBody>
      </p:sp>
      <p:sp>
        <p:nvSpPr>
          <p:cNvPr id="3" name="Содержимое 2"/>
          <p:cNvSpPr>
            <a:spLocks noGrp="1"/>
          </p:cNvSpPr>
          <p:nvPr>
            <p:ph idx="1"/>
          </p:nvPr>
        </p:nvSpPr>
        <p:spPr/>
        <p:txBody>
          <a:bodyPr/>
          <a:lstStyle/>
          <a:p>
            <a:pPr>
              <a:buNone/>
            </a:pPr>
            <a:r>
              <a:rPr lang="ru-RU" b="1" dirty="0" smtClean="0"/>
              <a:t>С 1 января 2015 года</a:t>
            </a:r>
            <a:endParaRPr lang="ru-RU" dirty="0" smtClean="0"/>
          </a:p>
          <a:p>
            <a:r>
              <a:rPr lang="ru-RU" dirty="0" smtClean="0"/>
              <a:t>- авансовые платежи по транспортному налогу в отношении дорогих автомобилей исчисляются с применением повышающего коэффициента (п. 2.1 ст. 362 НК РФ)</a:t>
            </a:r>
            <a:endParaRPr lang="ru-RU" dirty="0"/>
          </a:p>
        </p:txBody>
      </p:sp>
    </p:spTree>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Налог на имущество организаций (гл. 30 НК РФ)</a:t>
            </a:r>
            <a:r>
              <a:rPr lang="ru-RU" dirty="0" smtClean="0"/>
              <a:t/>
            </a:r>
            <a:br>
              <a:rPr lang="ru-RU" dirty="0" smtClean="0"/>
            </a:br>
            <a:endParaRPr lang="ru-RU" dirty="0"/>
          </a:p>
        </p:txBody>
      </p:sp>
      <p:sp>
        <p:nvSpPr>
          <p:cNvPr id="3" name="Содержимое 2"/>
          <p:cNvSpPr>
            <a:spLocks noGrp="1"/>
          </p:cNvSpPr>
          <p:nvPr>
            <p:ph idx="1"/>
          </p:nvPr>
        </p:nvSpPr>
        <p:spPr>
          <a:xfrm>
            <a:off x="357158" y="1447800"/>
            <a:ext cx="8576530" cy="4800600"/>
          </a:xfrm>
        </p:spPr>
        <p:txBody>
          <a:bodyPr>
            <a:normAutofit fontScale="77500" lnSpcReduction="20000"/>
          </a:bodyPr>
          <a:lstStyle/>
          <a:p>
            <a:pPr>
              <a:buNone/>
            </a:pPr>
            <a:r>
              <a:rPr lang="ru-RU" b="1" dirty="0" smtClean="0"/>
              <a:t>С 1 января 2015 года</a:t>
            </a:r>
            <a:endParaRPr lang="ru-RU" dirty="0" smtClean="0"/>
          </a:p>
          <a:p>
            <a:r>
              <a:rPr lang="ru-RU" dirty="0" smtClean="0"/>
              <a:t>- организации с учетом специального коэффициента исчисляют налог, рассчитываемый исходя из кадастровой стоимости в отношении объектов, право собственности на которые возникло или прекратилось в течение налогового периода. Данный коэффициент позволяет определить сумму налога только за те месяцы, когда объект находился в собственности (п. 5 ст. 382 НК РФ) &gt;&gt;&gt;</a:t>
            </a:r>
          </a:p>
          <a:p>
            <a:r>
              <a:rPr lang="ru-RU" dirty="0" smtClean="0"/>
              <a:t>- если остаточная стоимость имущества включает в себя денежную оценку предстоящих в будущем затрат, связанных с данным имуществом, его остаточная стоимость для целей исчисления налога на имущество организаций определяется без учета таких затрат (п. 3 ст. 375 НК РФ) </a:t>
            </a:r>
            <a:endParaRPr lang="ru-RU" dirty="0"/>
          </a:p>
        </p:txBody>
      </p:sp>
    </p:spTree>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Налог на имущество организаций (гл. 30 НК РФ)</a:t>
            </a:r>
            <a:r>
              <a:rPr lang="ru-RU" dirty="0" smtClean="0"/>
              <a:t/>
            </a:r>
            <a:br>
              <a:rPr lang="ru-RU" dirty="0" smtClean="0"/>
            </a:br>
            <a:endParaRPr lang="ru-RU" dirty="0"/>
          </a:p>
        </p:txBody>
      </p:sp>
      <p:sp>
        <p:nvSpPr>
          <p:cNvPr id="3" name="Содержимое 2"/>
          <p:cNvSpPr>
            <a:spLocks noGrp="1"/>
          </p:cNvSpPr>
          <p:nvPr>
            <p:ph idx="1"/>
          </p:nvPr>
        </p:nvSpPr>
        <p:spPr>
          <a:xfrm>
            <a:off x="357158" y="1447800"/>
            <a:ext cx="8576530" cy="4800600"/>
          </a:xfrm>
        </p:spPr>
        <p:txBody>
          <a:bodyPr>
            <a:normAutofit fontScale="85000" lnSpcReduction="10000"/>
          </a:bodyPr>
          <a:lstStyle/>
          <a:p>
            <a:r>
              <a:rPr lang="ru-RU" dirty="0" smtClean="0"/>
              <a:t>- в случае когда объект недвижимого имущества образован в течение текущего налогового периода в результате раздела объекта недвижимого имущества или иного соответствующего законодательству РФ действия в отношении объектов недвижимости, включенных в перечень по состоянию на 1 января года соответствующего налогового периода, указанный вновь образованный объект недвижимого имущества облагается налогом исходя из кадастровой стоимости, определенной на дату его постановки на государственный кадастровый учет до включения в перечень (</a:t>
            </a:r>
            <a:r>
              <a:rPr lang="ru-RU" dirty="0" err="1" smtClean="0"/>
              <a:t>абз</a:t>
            </a:r>
            <a:r>
              <a:rPr lang="ru-RU" dirty="0" smtClean="0"/>
              <a:t>. 2 п. 10 ст. 378.2 НК РФ)</a:t>
            </a:r>
            <a:endParaRPr lang="ru-RU" dirty="0"/>
          </a:p>
        </p:txBody>
      </p:sp>
    </p:spTree>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Налог на имущество организаций (гл. 30 НК РФ)</a:t>
            </a:r>
            <a:endParaRPr lang="ru-RU" dirty="0"/>
          </a:p>
        </p:txBody>
      </p:sp>
      <p:sp>
        <p:nvSpPr>
          <p:cNvPr id="3" name="Содержимое 2"/>
          <p:cNvSpPr>
            <a:spLocks noGrp="1"/>
          </p:cNvSpPr>
          <p:nvPr>
            <p:ph idx="1"/>
          </p:nvPr>
        </p:nvSpPr>
        <p:spPr>
          <a:xfrm>
            <a:off x="357158" y="1447800"/>
            <a:ext cx="8576530" cy="4800600"/>
          </a:xfrm>
        </p:spPr>
        <p:txBody>
          <a:bodyPr>
            <a:normAutofit fontScale="85000" lnSpcReduction="20000"/>
          </a:bodyPr>
          <a:lstStyle/>
          <a:p>
            <a:r>
              <a:rPr lang="ru-RU" dirty="0" smtClean="0"/>
              <a:t>- база по налогу на имущество организаций в отношении жилых домов и жилых помещений, не учитываемых в бухучете в качестве объектов основных средств, определяется как кадастровая стоимость таких объектов (</a:t>
            </a:r>
            <a:r>
              <a:rPr lang="ru-RU" dirty="0" err="1" smtClean="0"/>
              <a:t>пп</a:t>
            </a:r>
            <a:r>
              <a:rPr lang="ru-RU" dirty="0" smtClean="0"/>
              <a:t>. 4 п. 1 ст. 378.2 НК РФ)</a:t>
            </a:r>
          </a:p>
          <a:p>
            <a:r>
              <a:rPr lang="ru-RU" dirty="0" smtClean="0"/>
              <a:t>- в случае если кадастровая стоимость объекта недвижимости изменилась при исправлении технической ошибки, допущенной </a:t>
            </a:r>
            <a:r>
              <a:rPr lang="ru-RU" dirty="0" err="1" smtClean="0"/>
              <a:t>Росреестром</a:t>
            </a:r>
            <a:r>
              <a:rPr lang="ru-RU" dirty="0" smtClean="0"/>
              <a:t>, измененная кадастровая стоимость в целях исчисления налога на имущество организаций применяется начиная с периода, в котором была совершена указанная ошибка (</a:t>
            </a:r>
            <a:r>
              <a:rPr lang="ru-RU" dirty="0" err="1" smtClean="0"/>
              <a:t>абз</a:t>
            </a:r>
            <a:r>
              <a:rPr lang="ru-RU" dirty="0" smtClean="0"/>
              <a:t>. 2 п. 15 ст. 378.2 НК РФ)</a:t>
            </a:r>
            <a:endParaRPr lang="ru-RU" dirty="0"/>
          </a:p>
        </p:txBody>
      </p:sp>
    </p:spTree>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Налог на имущество организаций (гл. 30 НК РФ)</a:t>
            </a:r>
            <a:endParaRPr lang="ru-RU" dirty="0"/>
          </a:p>
        </p:txBody>
      </p:sp>
      <p:sp>
        <p:nvSpPr>
          <p:cNvPr id="3" name="Содержимое 2"/>
          <p:cNvSpPr>
            <a:spLocks noGrp="1"/>
          </p:cNvSpPr>
          <p:nvPr>
            <p:ph idx="1"/>
          </p:nvPr>
        </p:nvSpPr>
        <p:spPr>
          <a:xfrm>
            <a:off x="285720" y="1447800"/>
            <a:ext cx="8647968" cy="4800600"/>
          </a:xfrm>
        </p:spPr>
        <p:txBody>
          <a:bodyPr>
            <a:normAutofit fontScale="77500" lnSpcReduction="20000"/>
          </a:bodyPr>
          <a:lstStyle/>
          <a:p>
            <a:r>
              <a:rPr lang="ru-RU" dirty="0" smtClean="0"/>
              <a:t>- если комиссия по рассмотрению споров о результатах определения кадастровой стоимости или суд примет решение о ее изменении, то новая величина учитывается при расчете налога на имущество организаций начиная с периода, в котором было подано заявление о пересмотре кадастровой стоимости, но не ранее даты внесения оспариваемой стоимости в </a:t>
            </a:r>
            <a:r>
              <a:rPr lang="ru-RU" dirty="0" err="1" smtClean="0"/>
              <a:t>госкадастр</a:t>
            </a:r>
            <a:r>
              <a:rPr lang="ru-RU" dirty="0" smtClean="0"/>
              <a:t> недвижимости (</a:t>
            </a:r>
            <a:r>
              <a:rPr lang="ru-RU" dirty="0" err="1" smtClean="0"/>
              <a:t>абз</a:t>
            </a:r>
            <a:r>
              <a:rPr lang="ru-RU" dirty="0" smtClean="0"/>
              <a:t>. 3 п. 15 ст. 378.2 НК РФ) </a:t>
            </a:r>
          </a:p>
          <a:p>
            <a:r>
              <a:rPr lang="ru-RU" dirty="0" smtClean="0"/>
              <a:t>- установлены критерии признания здания (строения, сооружения) одновременно административно-деловым и торговым центром для целей исчисления налога на имущество организаций исходя из кадастровой стоимости такого объекта (п. 4.1 ст. 378.2 НК РФ) </a:t>
            </a:r>
            <a:endParaRPr lang="ru-RU" dirty="0"/>
          </a:p>
        </p:txBody>
      </p:sp>
    </p:spTree>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Налог на имущество организаций (гл. 30 НК РФ)</a:t>
            </a:r>
            <a:endParaRPr lang="ru-RU" dirty="0"/>
          </a:p>
        </p:txBody>
      </p:sp>
      <p:sp>
        <p:nvSpPr>
          <p:cNvPr id="3" name="Содержимое 2"/>
          <p:cNvSpPr>
            <a:spLocks noGrp="1"/>
          </p:cNvSpPr>
          <p:nvPr>
            <p:ph idx="1"/>
          </p:nvPr>
        </p:nvSpPr>
        <p:spPr/>
        <p:txBody>
          <a:bodyPr>
            <a:normAutofit fontScale="85000" lnSpcReduction="10000"/>
          </a:bodyPr>
          <a:lstStyle/>
          <a:p>
            <a:r>
              <a:rPr lang="ru-RU" dirty="0" smtClean="0"/>
              <a:t>- основные средства, отнесенные к первой или второй амортизационной группе, не признаются объектом обложения налогом на имущество организаций (</a:t>
            </a:r>
            <a:r>
              <a:rPr lang="ru-RU" dirty="0" err="1" smtClean="0"/>
              <a:t>пп</a:t>
            </a:r>
            <a:r>
              <a:rPr lang="ru-RU" dirty="0" smtClean="0"/>
              <a:t>. 8 п. 4 ст. 374 НК РФ)</a:t>
            </a:r>
          </a:p>
          <a:p>
            <a:r>
              <a:rPr lang="ru-RU" dirty="0" smtClean="0"/>
              <a:t>- принятое на учет после 1 января 2013 года в качестве основных средств движимое имущество, которое получено в результате реорганизации (ликвидации) </a:t>
            </a:r>
            <a:r>
              <a:rPr lang="ru-RU" dirty="0" err="1" smtClean="0"/>
              <a:t>юрлица</a:t>
            </a:r>
            <a:r>
              <a:rPr lang="ru-RU" dirty="0" smtClean="0"/>
              <a:t> или получено (приобретено) у взаимозависимого лица, облагается налогом на имущество организаций (п. 25 ст. 381 НК РФ) </a:t>
            </a:r>
            <a:endParaRPr lang="ru-RU" dirty="0"/>
          </a:p>
        </p:txBody>
      </p:sp>
    </p:spTree>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Налог на имущество организаций (гл. 30 НК РФ)</a:t>
            </a:r>
            <a:endParaRPr lang="ru-RU" dirty="0"/>
          </a:p>
        </p:txBody>
      </p:sp>
      <p:sp>
        <p:nvSpPr>
          <p:cNvPr id="3" name="Содержимое 2"/>
          <p:cNvSpPr>
            <a:spLocks noGrp="1"/>
          </p:cNvSpPr>
          <p:nvPr>
            <p:ph idx="1"/>
          </p:nvPr>
        </p:nvSpPr>
        <p:spPr/>
        <p:txBody>
          <a:bodyPr>
            <a:normAutofit fontScale="77500" lnSpcReduction="20000"/>
          </a:bodyPr>
          <a:lstStyle/>
          <a:p>
            <a:r>
              <a:rPr lang="ru-RU" dirty="0" smtClean="0"/>
              <a:t>- при соблюдении определенных условий в отношении недвижимого имущества магистральных газопроводов (их неотъемлемых технологических частей), объектов газодобычи, объектов производства и хранения гелия применяется нулевая ставка налога на имущество организаций (п. 3.1 ст. 380 НК РФ) &gt;&gt;&gt;</a:t>
            </a:r>
          </a:p>
          <a:p>
            <a:r>
              <a:rPr lang="ru-RU" dirty="0" smtClean="0"/>
              <a:t>- в отношении железнодорожных путей общего пользования, магистральных трубопроводов и линий </a:t>
            </a:r>
            <a:r>
              <a:rPr lang="ru-RU" dirty="0" err="1" smtClean="0"/>
              <a:t>энергопередачи</a:t>
            </a:r>
            <a:r>
              <a:rPr lang="ru-RU" dirty="0" smtClean="0"/>
              <a:t>, а также сооружений, являющихся неотъемлемой технологической частью указанных объектов, применяется предельное значение налоговой ставки, равное 1 проценту (п. 3 ст. 380 НК РФ) </a:t>
            </a:r>
            <a:endParaRPr lang="ru-RU" dirty="0"/>
          </a:p>
        </p:txBody>
      </p:sp>
    </p:spTree>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Налог на имущество организаций (гл. 30 НК РФ)</a:t>
            </a:r>
            <a:endParaRPr lang="ru-RU" dirty="0"/>
          </a:p>
        </p:txBody>
      </p:sp>
      <p:sp>
        <p:nvSpPr>
          <p:cNvPr id="3" name="Содержимое 2"/>
          <p:cNvSpPr>
            <a:spLocks noGrp="1"/>
          </p:cNvSpPr>
          <p:nvPr>
            <p:ph idx="1"/>
          </p:nvPr>
        </p:nvSpPr>
        <p:spPr>
          <a:xfrm>
            <a:off x="571472" y="1447800"/>
            <a:ext cx="8362216" cy="4800600"/>
          </a:xfrm>
        </p:spPr>
        <p:txBody>
          <a:bodyPr>
            <a:normAutofit fontScale="85000" lnSpcReduction="10000"/>
          </a:bodyPr>
          <a:lstStyle/>
          <a:p>
            <a:r>
              <a:rPr lang="ru-RU" dirty="0" smtClean="0"/>
              <a:t>- иностранные организации, владеющие объектом обложения налогом на имущество организаций, должны раскрывать информацию об участниках (учредителях), доля прямого и (или) косвенного участия которых превышает пять процентов (п. 3 ст. 386 НК РФ)</a:t>
            </a:r>
          </a:p>
          <a:p>
            <a:r>
              <a:rPr lang="ru-RU" dirty="0" smtClean="0"/>
              <a:t>- иностранные структуры без образования юридического лица, владеющие объектом обложения налогом на имущество организаций, должны раскрывать информацию об учредителях, доля прямого и (или) косвенного участия которых превышает пять процентов (п. 3 ст. 386 НК РФ) </a:t>
            </a:r>
            <a:endParaRPr lang="ru-RU" dirty="0"/>
          </a:p>
        </p:txBody>
      </p:sp>
    </p:spTree>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Земельный налог (гл. 31 НК РФ)</a:t>
            </a:r>
            <a:endParaRPr lang="ru-RU" dirty="0"/>
          </a:p>
        </p:txBody>
      </p:sp>
      <p:sp>
        <p:nvSpPr>
          <p:cNvPr id="3" name="Содержимое 2"/>
          <p:cNvSpPr>
            <a:spLocks noGrp="1"/>
          </p:cNvSpPr>
          <p:nvPr>
            <p:ph idx="1"/>
          </p:nvPr>
        </p:nvSpPr>
        <p:spPr>
          <a:xfrm>
            <a:off x="500034" y="1447800"/>
            <a:ext cx="8433654" cy="5124472"/>
          </a:xfrm>
        </p:spPr>
        <p:txBody>
          <a:bodyPr>
            <a:normAutofit fontScale="77500" lnSpcReduction="20000"/>
          </a:bodyPr>
          <a:lstStyle/>
          <a:p>
            <a:pPr>
              <a:buNone/>
            </a:pPr>
            <a:r>
              <a:rPr lang="ru-RU" b="1" dirty="0" smtClean="0"/>
              <a:t>С 1 января 2015 года</a:t>
            </a:r>
            <a:endParaRPr lang="ru-RU" dirty="0" smtClean="0"/>
          </a:p>
          <a:p>
            <a:r>
              <a:rPr lang="ru-RU" dirty="0" smtClean="0"/>
              <a:t>- в случае если кадастровая стоимость земельного участка изменена при исправлении технической ошибки, допущенной </a:t>
            </a:r>
            <a:r>
              <a:rPr lang="ru-RU" dirty="0" err="1" smtClean="0"/>
              <a:t>Росреестром</a:t>
            </a:r>
            <a:r>
              <a:rPr lang="ru-RU" dirty="0" smtClean="0"/>
              <a:t>, измененная кадастровая стоимость в целях исчисления земельного налога применяется начиная с периода, в котором была допущена указанная ошибка (</a:t>
            </a:r>
            <a:r>
              <a:rPr lang="ru-RU" dirty="0" err="1" smtClean="0"/>
              <a:t>абз</a:t>
            </a:r>
            <a:r>
              <a:rPr lang="ru-RU" dirty="0" smtClean="0"/>
              <a:t>. 5 п. 1 ст. 391 НК РФ)</a:t>
            </a:r>
          </a:p>
          <a:p>
            <a:r>
              <a:rPr lang="ru-RU" dirty="0" smtClean="0"/>
              <a:t>- если комиссия по рассмотрению споров о результатах определения кадастровой стоимости или суд примет решение о ее изменении, то новая величина учитывается при расчете земельного налога начиная с периода, в котором было подано заявление о пересмотре кадастровой стоимости, но не ранее даты внесения оспариваемой стоимости в </a:t>
            </a:r>
            <a:r>
              <a:rPr lang="ru-RU" dirty="0" err="1" smtClean="0"/>
              <a:t>госкадастр</a:t>
            </a:r>
            <a:r>
              <a:rPr lang="ru-RU" dirty="0" smtClean="0"/>
              <a:t> (</a:t>
            </a:r>
            <a:r>
              <a:rPr lang="ru-RU" dirty="0" err="1" smtClean="0"/>
              <a:t>абз</a:t>
            </a:r>
            <a:r>
              <a:rPr lang="ru-RU" dirty="0" smtClean="0"/>
              <a:t>. 6 п. 1 ст. 391 НК РФ)</a:t>
            </a:r>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274638"/>
            <a:ext cx="8362216" cy="1143000"/>
          </a:xfrm>
        </p:spPr>
        <p:txBody>
          <a:bodyPr/>
          <a:lstStyle/>
          <a:p>
            <a:r>
              <a:rPr lang="ru-RU" dirty="0" smtClean="0"/>
              <a:t>с 1 января 2014 г.</a:t>
            </a:r>
            <a:endParaRPr lang="ru-RU" dirty="0"/>
          </a:p>
        </p:txBody>
      </p:sp>
      <p:sp>
        <p:nvSpPr>
          <p:cNvPr id="3" name="Содержимое 2"/>
          <p:cNvSpPr>
            <a:spLocks noGrp="1"/>
          </p:cNvSpPr>
          <p:nvPr>
            <p:ph idx="1"/>
          </p:nvPr>
        </p:nvSpPr>
        <p:spPr/>
        <p:txBody>
          <a:bodyPr/>
          <a:lstStyle/>
          <a:p>
            <a:r>
              <a:rPr lang="ru-RU" i="1" dirty="0" smtClean="0"/>
              <a:t>Новая категория налогоплательщиков - оператор нового морского месторождения углеводородного сырья</a:t>
            </a:r>
            <a:endParaRPr lang="ru-RU" dirty="0" smtClean="0"/>
          </a:p>
          <a:p>
            <a:r>
              <a:rPr lang="ru-RU" i="1" dirty="0" smtClean="0"/>
              <a:t>Новое основание для признания сделки контролируемой</a:t>
            </a:r>
            <a:endParaRPr lang="ru-RU" dirty="0" smtClean="0"/>
          </a:p>
          <a:p>
            <a:endParaRPr lang="ru-RU" dirty="0"/>
          </a:p>
        </p:txBody>
      </p:sp>
    </p:spTree>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Земельный налог (гл. 31 НК РФ)</a:t>
            </a:r>
            <a:endParaRPr lang="ru-RU" dirty="0"/>
          </a:p>
        </p:txBody>
      </p:sp>
      <p:sp>
        <p:nvSpPr>
          <p:cNvPr id="3" name="Содержимое 2"/>
          <p:cNvSpPr>
            <a:spLocks noGrp="1"/>
          </p:cNvSpPr>
          <p:nvPr>
            <p:ph idx="1"/>
          </p:nvPr>
        </p:nvSpPr>
        <p:spPr/>
        <p:txBody>
          <a:bodyPr>
            <a:normAutofit fontScale="92500"/>
          </a:bodyPr>
          <a:lstStyle/>
          <a:p>
            <a:r>
              <a:rPr lang="ru-RU" dirty="0" smtClean="0"/>
              <a:t>- земельные участки, входящие в состав общего имущества многоквартирного дома, не признаются объектом обложения земельным налогом (</a:t>
            </a:r>
            <a:r>
              <a:rPr lang="ru-RU" dirty="0" err="1" smtClean="0"/>
              <a:t>пп</a:t>
            </a:r>
            <a:r>
              <a:rPr lang="ru-RU" dirty="0" smtClean="0"/>
              <a:t>. 6 п. 2 ст. 389 НК РФ)</a:t>
            </a:r>
          </a:p>
          <a:p>
            <a:r>
              <a:rPr lang="ru-RU" dirty="0" smtClean="0"/>
              <a:t>- начиная с периода 2015 г. индивидуальные предприниматели уплачивают земельный налог на основании налоговых уведомлений, направленных инспекцией (гл. 31 НК РФ) </a:t>
            </a:r>
            <a:endParaRPr lang="ru-RU" dirty="0"/>
          </a:p>
        </p:txBody>
      </p:sp>
    </p:spTree>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Налог на имущество физических лиц (гл. 32 НК РФ)</a:t>
            </a:r>
            <a:r>
              <a:rPr lang="ru-RU" dirty="0" smtClean="0"/>
              <a:t/>
            </a:r>
            <a:br>
              <a:rPr lang="ru-RU" dirty="0" smtClean="0"/>
            </a:br>
            <a:endParaRPr lang="ru-RU" dirty="0"/>
          </a:p>
        </p:txBody>
      </p:sp>
      <p:sp>
        <p:nvSpPr>
          <p:cNvPr id="3" name="Содержимое 2"/>
          <p:cNvSpPr>
            <a:spLocks noGrp="1"/>
          </p:cNvSpPr>
          <p:nvPr>
            <p:ph idx="1"/>
          </p:nvPr>
        </p:nvSpPr>
        <p:spPr>
          <a:xfrm>
            <a:off x="285720" y="1447800"/>
            <a:ext cx="8647968" cy="4800600"/>
          </a:xfrm>
        </p:spPr>
        <p:txBody>
          <a:bodyPr>
            <a:normAutofit fontScale="77500" lnSpcReduction="20000"/>
          </a:bodyPr>
          <a:lstStyle/>
          <a:p>
            <a:pPr>
              <a:buNone/>
            </a:pPr>
            <a:r>
              <a:rPr lang="ru-RU" b="1" dirty="0" smtClean="0"/>
              <a:t>С 1 января 2015 года</a:t>
            </a:r>
            <a:endParaRPr lang="ru-RU" dirty="0" smtClean="0"/>
          </a:p>
          <a:p>
            <a:r>
              <a:rPr lang="ru-RU" dirty="0" smtClean="0"/>
              <a:t>- база по налогу на имущество </a:t>
            </a:r>
            <a:r>
              <a:rPr lang="ru-RU" dirty="0" err="1" smtClean="0"/>
              <a:t>физлиц</a:t>
            </a:r>
            <a:r>
              <a:rPr lang="ru-RU" dirty="0" smtClean="0"/>
              <a:t> определяется как кадастровая стоимость объекта при условии, что законодательный (представительный) орган </a:t>
            </a:r>
            <a:r>
              <a:rPr lang="ru-RU" dirty="0" err="1" smtClean="0"/>
              <a:t>госвласти</a:t>
            </a:r>
            <a:r>
              <a:rPr lang="ru-RU" dirty="0" smtClean="0"/>
              <a:t> субъекта РФ принял решение об установлении единой даты начала применения на территории субъекта РФ нового порядка исчисления налога (</a:t>
            </a:r>
            <a:r>
              <a:rPr lang="ru-RU" dirty="0" err="1" smtClean="0"/>
              <a:t>абз</a:t>
            </a:r>
            <a:r>
              <a:rPr lang="ru-RU" dirty="0" smtClean="0"/>
              <a:t>. 3 п. 1 ст. 402, п. 1 ст. 403 НК РФ) </a:t>
            </a:r>
          </a:p>
          <a:p>
            <a:r>
              <a:rPr lang="ru-RU" dirty="0" smtClean="0"/>
              <a:t>- налог на имущество, право собственности на которое возникло (прекратилось) у </a:t>
            </a:r>
            <a:r>
              <a:rPr lang="ru-RU" dirty="0" err="1" smtClean="0"/>
              <a:t>физлица</a:t>
            </a:r>
            <a:r>
              <a:rPr lang="ru-RU" dirty="0" smtClean="0"/>
              <a:t> в течение календарного года, рассчитывается с учетом коэффициента, определенного исходя из количества полных месяцев нахождения имущества в собственности (п. 5 ст. 408 НК РФ) </a:t>
            </a:r>
            <a:endParaRPr lang="ru-RU" dirty="0"/>
          </a:p>
        </p:txBody>
      </p:sp>
    </p:spTree>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Налог на имущество физических лиц (гл. 32 НК РФ)</a:t>
            </a:r>
            <a:endParaRPr lang="ru-RU" dirty="0"/>
          </a:p>
        </p:txBody>
      </p:sp>
      <p:sp>
        <p:nvSpPr>
          <p:cNvPr id="3" name="Содержимое 2"/>
          <p:cNvSpPr>
            <a:spLocks noGrp="1"/>
          </p:cNvSpPr>
          <p:nvPr>
            <p:ph idx="1"/>
          </p:nvPr>
        </p:nvSpPr>
        <p:spPr>
          <a:xfrm>
            <a:off x="571472" y="1447800"/>
            <a:ext cx="8362216" cy="4800600"/>
          </a:xfrm>
        </p:spPr>
        <p:txBody>
          <a:bodyPr>
            <a:normAutofit fontScale="85000" lnSpcReduction="10000"/>
          </a:bodyPr>
          <a:lstStyle/>
          <a:p>
            <a:r>
              <a:rPr lang="ru-RU" dirty="0" smtClean="0"/>
              <a:t>- представительные органы муниципальных образований (законодательные (представительные) органы городов федерального значения) устанавливают налоговые ставки для расчета налога исходя из кадастровой стоимости объекта. Их размер по общему правилу не должен превышать определенных в Налоговом кодексе РФ величин (п. п. 1 и 2 ст. 406 НК РФ) </a:t>
            </a:r>
          </a:p>
          <a:p>
            <a:r>
              <a:rPr lang="ru-RU" dirty="0" smtClean="0"/>
              <a:t>- в качестве объектов обложения налогом на имущество </a:t>
            </a:r>
            <a:r>
              <a:rPr lang="ru-RU" dirty="0" err="1" smtClean="0"/>
              <a:t>физлиц</a:t>
            </a:r>
            <a:r>
              <a:rPr lang="ru-RU" dirty="0" smtClean="0"/>
              <a:t> выделены </a:t>
            </a:r>
            <a:r>
              <a:rPr lang="ru-RU" dirty="0" err="1" smtClean="0"/>
              <a:t>машино-место</a:t>
            </a:r>
            <a:r>
              <a:rPr lang="ru-RU" dirty="0" smtClean="0"/>
              <a:t>, объект незавершенного строительства и единый недвижимый комплекс (п. 1 ст. 401 НК РФ) </a:t>
            </a:r>
            <a:endParaRPr lang="ru-RU" dirty="0"/>
          </a:p>
        </p:txBody>
      </p:sp>
    </p:spTree>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Налог на имущество физических лиц (гл. 32 НК РФ)</a:t>
            </a:r>
            <a:endParaRPr lang="ru-RU" dirty="0"/>
          </a:p>
        </p:txBody>
      </p:sp>
      <p:sp>
        <p:nvSpPr>
          <p:cNvPr id="3" name="Содержимое 2"/>
          <p:cNvSpPr>
            <a:spLocks noGrp="1"/>
          </p:cNvSpPr>
          <p:nvPr>
            <p:ph idx="1"/>
          </p:nvPr>
        </p:nvSpPr>
        <p:spPr/>
        <p:txBody>
          <a:bodyPr>
            <a:normAutofit fontScale="85000" lnSpcReduction="10000"/>
          </a:bodyPr>
          <a:lstStyle/>
          <a:p>
            <a:r>
              <a:rPr lang="ru-RU" dirty="0" smtClean="0"/>
              <a:t>- независимо от количества оснований льгота по налогу на имущество </a:t>
            </a:r>
            <a:r>
              <a:rPr lang="ru-RU" dirty="0" err="1" smtClean="0"/>
              <a:t>физлиц</a:t>
            </a:r>
            <a:r>
              <a:rPr lang="ru-RU" dirty="0" smtClean="0"/>
              <a:t> предоставляется в отношении одного объекта каждого вида по выбору налогоплательщика (п. п. 3 и 4 ст. 407 НК РФ)</a:t>
            </a:r>
          </a:p>
          <a:p>
            <a:r>
              <a:rPr lang="ru-RU" dirty="0" smtClean="0"/>
              <a:t>- при расчете базы по налогу на имущество </a:t>
            </a:r>
            <a:r>
              <a:rPr lang="ru-RU" dirty="0" err="1" smtClean="0"/>
              <a:t>физлиц</a:t>
            </a:r>
            <a:r>
              <a:rPr lang="ru-RU" dirty="0" smtClean="0"/>
              <a:t> в отношении квартиры, комнаты, жилого дома и единого недвижимого комплекса, в составе которого есть хотя бы одно жилое помещение (жилой дом), применяются вычеты (п. п. 3 - 6 ст. 403 НК РФ) </a:t>
            </a:r>
            <a:endParaRPr lang="ru-RU" dirty="0"/>
          </a:p>
        </p:txBody>
      </p:sp>
    </p:spTree>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Налог на имущество физических лиц (гл. 32 НК РФ)</a:t>
            </a:r>
            <a:endParaRPr lang="ru-RU" dirty="0"/>
          </a:p>
        </p:txBody>
      </p:sp>
      <p:sp>
        <p:nvSpPr>
          <p:cNvPr id="3" name="Содержимое 2"/>
          <p:cNvSpPr>
            <a:spLocks noGrp="1"/>
          </p:cNvSpPr>
          <p:nvPr>
            <p:ph idx="1"/>
          </p:nvPr>
        </p:nvSpPr>
        <p:spPr/>
        <p:txBody>
          <a:bodyPr>
            <a:normAutofit fontScale="70000" lnSpcReduction="20000"/>
          </a:bodyPr>
          <a:lstStyle/>
          <a:p>
            <a:r>
              <a:rPr lang="ru-RU" dirty="0" smtClean="0"/>
              <a:t>- кадастровая стоимость, измененная вследствие исправления технической ошибки, которая была допущена </a:t>
            </a:r>
            <a:r>
              <a:rPr lang="ru-RU" dirty="0" err="1" smtClean="0"/>
              <a:t>Росреестром</a:t>
            </a:r>
            <a:r>
              <a:rPr lang="ru-RU" dirty="0" smtClean="0"/>
              <a:t>, в целях исчисления налога на имущество </a:t>
            </a:r>
            <a:r>
              <a:rPr lang="ru-RU" dirty="0" err="1" smtClean="0"/>
              <a:t>физлиц</a:t>
            </a:r>
            <a:r>
              <a:rPr lang="ru-RU" dirty="0" smtClean="0"/>
              <a:t> применяется начиная с периода, когда была допущена указанная ошибка (</a:t>
            </a:r>
            <a:r>
              <a:rPr lang="ru-RU" dirty="0" err="1" smtClean="0"/>
              <a:t>абз</a:t>
            </a:r>
            <a:r>
              <a:rPr lang="ru-RU" dirty="0" smtClean="0"/>
              <a:t>. 3 п. 2 ст. 403 НК РФ) &gt;&gt;&gt;</a:t>
            </a:r>
          </a:p>
          <a:p>
            <a:r>
              <a:rPr lang="ru-RU" dirty="0" smtClean="0"/>
              <a:t>- кадастровая стоимость, измененная на основании решения комиссии по рассмотрению споров о результатах определения кадастровой стоимости или на основании решения суда, учитывается при расчете налога на имущество </a:t>
            </a:r>
            <a:r>
              <a:rPr lang="ru-RU" dirty="0" err="1" smtClean="0"/>
              <a:t>физлиц</a:t>
            </a:r>
            <a:r>
              <a:rPr lang="ru-RU" dirty="0" smtClean="0"/>
              <a:t> начиная с периода, в котором было подано заявление о пересмотре кадастровой стоимости, но не ранее даты внесения оспариваемой стоимости в </a:t>
            </a:r>
            <a:r>
              <a:rPr lang="ru-RU" dirty="0" err="1" smtClean="0"/>
              <a:t>госкадастр</a:t>
            </a:r>
            <a:r>
              <a:rPr lang="ru-RU" dirty="0" smtClean="0"/>
              <a:t> (</a:t>
            </a:r>
            <a:r>
              <a:rPr lang="ru-RU" dirty="0" err="1" smtClean="0"/>
              <a:t>абз</a:t>
            </a:r>
            <a:r>
              <a:rPr lang="ru-RU" dirty="0" smtClean="0"/>
              <a:t>. 4 п. 2 ст. 403 НК РФ) </a:t>
            </a:r>
            <a:endParaRPr lang="ru-RU" dirty="0"/>
          </a:p>
        </p:txBody>
      </p:sp>
    </p:spTree>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Торговый сбор (гл. 33 НК РФ)</a:t>
            </a:r>
            <a:r>
              <a:rPr lang="ru-RU" dirty="0" smtClean="0"/>
              <a:t/>
            </a:r>
            <a:br>
              <a:rPr lang="ru-RU" dirty="0" smtClean="0"/>
            </a:br>
            <a:endParaRPr lang="ru-RU" dirty="0"/>
          </a:p>
        </p:txBody>
      </p:sp>
      <p:sp>
        <p:nvSpPr>
          <p:cNvPr id="3" name="Содержимое 2"/>
          <p:cNvSpPr>
            <a:spLocks noGrp="1"/>
          </p:cNvSpPr>
          <p:nvPr>
            <p:ph idx="1"/>
          </p:nvPr>
        </p:nvSpPr>
        <p:spPr>
          <a:xfrm>
            <a:off x="285720" y="1447800"/>
            <a:ext cx="8647968" cy="4800600"/>
          </a:xfrm>
        </p:spPr>
        <p:txBody>
          <a:bodyPr>
            <a:normAutofit fontScale="85000" lnSpcReduction="20000"/>
          </a:bodyPr>
          <a:lstStyle/>
          <a:p>
            <a:pPr>
              <a:buNone/>
            </a:pPr>
            <a:r>
              <a:rPr lang="ru-RU" b="1" dirty="0" smtClean="0"/>
              <a:t>С 1 января 2015 года</a:t>
            </a:r>
            <a:endParaRPr lang="ru-RU" dirty="0" smtClean="0"/>
          </a:p>
          <a:p>
            <a:r>
              <a:rPr lang="ru-RU" dirty="0" smtClean="0"/>
              <a:t>- по общему правилу организации и предприниматели, занимающиеся торговой деятельностью, уплачивают торговый сбор, если принят и введен в действие нормативный правовой акт представительного органа муниципального образования (закон города федерального значения), устанавливающий уплату такого сбора (п. 1 ст. 410, п. 2 ст. 413 НК РФ)</a:t>
            </a:r>
          </a:p>
          <a:p>
            <a:r>
              <a:rPr lang="ru-RU" dirty="0" smtClean="0"/>
              <a:t>- при возникновении объекта обложения торговым сбором организации и предприниматели должны направить в инспекцию уведомление о постановке на учет в качестве плательщиков сбора (ст. 416 НК РФ)</a:t>
            </a:r>
            <a:endParaRPr lang="ru-RU" dirty="0"/>
          </a:p>
        </p:txBody>
      </p:sp>
    </p:spTree>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Торговый сбор (гл. 33 НК РФ)</a:t>
            </a:r>
            <a:r>
              <a:rPr lang="ru-RU" dirty="0" smtClean="0"/>
              <a:t/>
            </a:r>
            <a:br>
              <a:rPr lang="ru-RU" dirty="0" smtClean="0"/>
            </a:br>
            <a:endParaRPr lang="ru-RU" dirty="0"/>
          </a:p>
        </p:txBody>
      </p:sp>
      <p:sp>
        <p:nvSpPr>
          <p:cNvPr id="3" name="Содержимое 2"/>
          <p:cNvSpPr>
            <a:spLocks noGrp="1"/>
          </p:cNvSpPr>
          <p:nvPr>
            <p:ph idx="1"/>
          </p:nvPr>
        </p:nvSpPr>
        <p:spPr>
          <a:xfrm>
            <a:off x="428596" y="1447800"/>
            <a:ext cx="8505092" cy="4800600"/>
          </a:xfrm>
        </p:spPr>
        <p:txBody>
          <a:bodyPr>
            <a:normAutofit fontScale="77500" lnSpcReduction="20000"/>
          </a:bodyPr>
          <a:lstStyle/>
          <a:p>
            <a:r>
              <a:rPr lang="ru-RU" dirty="0" smtClean="0"/>
              <a:t>- торговля без уведомления налогового органа о постановке на учет в качестве плательщика торгового сбора приравнивается к ведению деятельности без постановки на учет (п. 2 ст. 416 НК РФ)</a:t>
            </a:r>
          </a:p>
          <a:p>
            <a:r>
              <a:rPr lang="ru-RU" dirty="0" smtClean="0"/>
              <a:t>- представительные (законодательные) органы муниципальных образований (городов федерального значения) определяют ставки сбора в границах, установленных в соответствии со ст. 415 НК РФ (п. 2 ст. 410 НК РФ)</a:t>
            </a:r>
          </a:p>
          <a:p>
            <a:r>
              <a:rPr lang="ru-RU" dirty="0" smtClean="0"/>
              <a:t>- плательщик по общему правилу должен самостоятельно исчислить торговый сбор и уплатить его не позднее 25-го числа месяца, следующего за последним месяцем квартала (п. п. 1 и 2 ст. 417 НК РФ)</a:t>
            </a:r>
            <a:endParaRPr lang="ru-RU" dirty="0"/>
          </a:p>
        </p:txBody>
      </p:sp>
    </p:spTree>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2016</a:t>
            </a:r>
            <a:endParaRPr lang="ru-RU" dirty="0"/>
          </a:p>
        </p:txBody>
      </p:sp>
      <p:sp>
        <p:nvSpPr>
          <p:cNvPr id="3" name="Содержимое 2"/>
          <p:cNvSpPr>
            <a:spLocks noGrp="1"/>
          </p:cNvSpPr>
          <p:nvPr>
            <p:ph idx="1"/>
          </p:nvPr>
        </p:nvSpPr>
        <p:spPr/>
        <p:txBody>
          <a:bodyPr/>
          <a:lstStyle/>
          <a:p>
            <a:pPr algn="ctr"/>
            <a:r>
              <a:rPr lang="ru-RU" b="1" dirty="0" smtClean="0"/>
              <a:t>Обзор основных изменений НК РФ</a:t>
            </a:r>
            <a:br>
              <a:rPr lang="ru-RU" b="1" dirty="0" smtClean="0"/>
            </a:br>
            <a:r>
              <a:rPr lang="ru-RU" b="1" dirty="0" smtClean="0"/>
              <a:t>за 2016 год</a:t>
            </a:r>
          </a:p>
        </p:txBody>
      </p:sp>
    </p:spTree>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часть первая Налогового кодекса РФ</a:t>
            </a:r>
            <a:endParaRPr lang="ru-RU" dirty="0"/>
          </a:p>
        </p:txBody>
      </p:sp>
      <p:sp>
        <p:nvSpPr>
          <p:cNvPr id="3" name="Содержимое 2"/>
          <p:cNvSpPr>
            <a:spLocks noGrp="1"/>
          </p:cNvSpPr>
          <p:nvPr>
            <p:ph idx="1"/>
          </p:nvPr>
        </p:nvSpPr>
        <p:spPr/>
        <p:txBody>
          <a:bodyPr/>
          <a:lstStyle/>
          <a:p>
            <a:pPr algn="ctr">
              <a:buNone/>
            </a:pPr>
            <a:r>
              <a:rPr lang="ru-RU" dirty="0" smtClean="0"/>
              <a:t> </a:t>
            </a:r>
            <a:r>
              <a:rPr lang="ru-RU" b="1" dirty="0" smtClean="0"/>
              <a:t>С 1 января 2016 года</a:t>
            </a:r>
            <a:endParaRPr lang="ru-RU" dirty="0" smtClean="0"/>
          </a:p>
          <a:p>
            <a:r>
              <a:rPr lang="ru-RU" b="1" dirty="0" smtClean="0"/>
              <a:t>Уплата и взыскание налогов,</a:t>
            </a:r>
          </a:p>
          <a:p>
            <a:r>
              <a:rPr lang="ru-RU" b="1" dirty="0" smtClean="0"/>
              <a:t>налоговые проверки,</a:t>
            </a:r>
            <a:endParaRPr lang="ru-RU" dirty="0" smtClean="0"/>
          </a:p>
          <a:p>
            <a:r>
              <a:rPr lang="ru-RU" b="1" dirty="0" smtClean="0"/>
              <a:t>привлечение к налоговой ответственности</a:t>
            </a:r>
            <a:endParaRPr lang="ru-RU" dirty="0" smtClean="0"/>
          </a:p>
          <a:p>
            <a:endParaRPr lang="ru-RU" dirty="0"/>
          </a:p>
        </p:txBody>
      </p:sp>
    </p:spTree>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2910" y="274638"/>
            <a:ext cx="8290778" cy="725470"/>
          </a:xfrm>
        </p:spPr>
        <p:txBody>
          <a:bodyPr>
            <a:normAutofit fontScale="90000"/>
          </a:bodyPr>
          <a:lstStyle/>
          <a:p>
            <a:r>
              <a:rPr lang="ru-RU" dirty="0" smtClean="0"/>
              <a:t>С 1 января 2016 года</a:t>
            </a:r>
            <a:br>
              <a:rPr lang="ru-RU" dirty="0" smtClean="0"/>
            </a:br>
            <a:endParaRPr lang="ru-RU" dirty="0"/>
          </a:p>
        </p:txBody>
      </p:sp>
      <p:sp>
        <p:nvSpPr>
          <p:cNvPr id="3" name="Содержимое 2"/>
          <p:cNvSpPr>
            <a:spLocks noGrp="1"/>
          </p:cNvSpPr>
          <p:nvPr>
            <p:ph idx="1"/>
          </p:nvPr>
        </p:nvSpPr>
        <p:spPr>
          <a:xfrm>
            <a:off x="571472" y="1000108"/>
            <a:ext cx="8362216" cy="5248292"/>
          </a:xfrm>
        </p:spPr>
        <p:txBody>
          <a:bodyPr>
            <a:normAutofit lnSpcReduction="10000"/>
          </a:bodyPr>
          <a:lstStyle/>
          <a:p>
            <a:r>
              <a:rPr lang="ru-RU" b="1" dirty="0" smtClean="0"/>
              <a:t>Пени за просрочку уплаты налога возросли</a:t>
            </a:r>
            <a:endParaRPr lang="ru-RU" dirty="0" smtClean="0"/>
          </a:p>
          <a:p>
            <a:pPr>
              <a:buNone/>
            </a:pPr>
            <a:r>
              <a:rPr lang="ru-RU" dirty="0" smtClean="0"/>
              <a:t>Это связано с тем, что пени</a:t>
            </a:r>
            <a:r>
              <a:rPr lang="ru-RU" i="1" dirty="0" smtClean="0"/>
              <a:t> </a:t>
            </a:r>
            <a:r>
              <a:rPr lang="ru-RU" dirty="0" smtClean="0"/>
              <a:t>за несвоевременное перечисление налога зависят от ставки рефинансирования.</a:t>
            </a:r>
          </a:p>
          <a:p>
            <a:pPr>
              <a:buNone/>
            </a:pPr>
            <a:r>
              <a:rPr lang="ru-RU" b="1" dirty="0" smtClean="0"/>
              <a:t>ЦБ РФ не устанавливает ее самостоятельное значение</a:t>
            </a:r>
            <a:r>
              <a:rPr lang="ru-RU" dirty="0" smtClean="0"/>
              <a:t>: она равна ключевой ставке, которая составляет 11%. </a:t>
            </a:r>
            <a:r>
              <a:rPr lang="ru-RU" dirty="0" err="1" smtClean="0"/>
              <a:t>Cтавка</a:t>
            </a:r>
            <a:r>
              <a:rPr lang="ru-RU" dirty="0" smtClean="0"/>
              <a:t> рефинансирования была меньше - 8,25%.</a:t>
            </a:r>
            <a:r>
              <a:rPr lang="ru-RU" i="1" dirty="0" smtClean="0"/>
              <a:t> (Указание Банка России от 11.12.2015 N 3894-У)</a:t>
            </a:r>
            <a:endParaRPr lang="ru-RU" dirty="0" smtClean="0"/>
          </a:p>
          <a:p>
            <a:pPr>
              <a:buNone/>
            </a:pPr>
            <a:endParaRPr lang="ru-RU" dirty="0" smtClean="0"/>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План</a:t>
            </a:r>
            <a:endParaRPr lang="ru-RU" dirty="0"/>
          </a:p>
        </p:txBody>
      </p:sp>
      <p:graphicFrame>
        <p:nvGraphicFramePr>
          <p:cNvPr id="4" name="Содержимое 3"/>
          <p:cNvGraphicFramePr>
            <a:graphicFrameLocks noGrp="1"/>
          </p:cNvGraphicFramePr>
          <p:nvPr>
            <p:ph idx="1"/>
          </p:nvPr>
        </p:nvGraphicFramePr>
        <p:xfrm>
          <a:off x="1403649" y="1214422"/>
          <a:ext cx="7376823" cy="5195910"/>
        </p:xfrm>
        <a:graphic>
          <a:graphicData uri="http://schemas.openxmlformats.org/drawingml/2006/table">
            <a:tbl>
              <a:tblPr firstRow="1" bandRow="1">
                <a:tableStyleId>{5C22544A-7EE6-4342-B048-85BDC9FD1C3A}</a:tableStyleId>
              </a:tblPr>
              <a:tblGrid>
                <a:gridCol w="216023"/>
                <a:gridCol w="6952520"/>
                <a:gridCol w="208280"/>
              </a:tblGrid>
              <a:tr h="4352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ru-RU" dirty="0"/>
                    </a:p>
                  </a:txBody>
                  <a:tcP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ru-RU" dirty="0"/>
                    </a:p>
                  </a:txBody>
                  <a:tcP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ru-RU" dirty="0"/>
                    </a:p>
                  </a:txBody>
                  <a:tcPr>
                    <a:noFill/>
                  </a:tcPr>
                </a:tc>
              </a:tr>
              <a:tr h="4760659">
                <a:tc>
                  <a:txBody>
                    <a:bodyPr/>
                    <a:lstStyle/>
                    <a:p>
                      <a:endParaRPr lang="ru-RU" dirty="0"/>
                    </a:p>
                  </a:txBody>
                  <a:tcPr>
                    <a:noFill/>
                  </a:tcPr>
                </a:tc>
                <a:tc>
                  <a:txBody>
                    <a:bodyPr/>
                    <a:lstStyle/>
                    <a:p>
                      <a:pPr marL="342900" lvl="0" indent="-342900">
                        <a:buFont typeface="+mj-lt"/>
                        <a:buAutoNum type="arabicPeriod"/>
                      </a:pPr>
                      <a:endParaRPr kumimoji="0" lang="ru-RU" sz="1800" kern="1200" dirty="0" smtClean="0">
                        <a:solidFill>
                          <a:schemeClr val="dk1"/>
                        </a:solidFill>
                        <a:latin typeface="Times New Roman" pitchFamily="18" charset="0"/>
                        <a:ea typeface="+mn-ea"/>
                        <a:cs typeface="Times New Roman" pitchFamily="18" charset="0"/>
                      </a:endParaRPr>
                    </a:p>
                    <a:p>
                      <a:pPr marL="514350" indent="-514350">
                        <a:buFont typeface="+mj-lt"/>
                        <a:buAutoNum type="arabicPeriod"/>
                      </a:pPr>
                      <a:r>
                        <a:rPr lang="ru-RU" sz="3200" b="1" dirty="0" smtClean="0"/>
                        <a:t>Обзор основных изменений НК РФ за 2014 год</a:t>
                      </a:r>
                    </a:p>
                    <a:p>
                      <a:pPr marL="514350" indent="-514350">
                        <a:buFont typeface="+mj-lt"/>
                        <a:buAutoNum type="arabicPeriod"/>
                      </a:pPr>
                      <a:r>
                        <a:rPr lang="ru-RU" sz="3200" b="1" dirty="0" smtClean="0"/>
                        <a:t> Обзор основных изменений НК РФ 2015 год</a:t>
                      </a:r>
                    </a:p>
                    <a:p>
                      <a:pPr marL="514350" indent="-514350">
                        <a:buFont typeface="+mj-lt"/>
                        <a:buAutoNum type="arabicPeriod"/>
                      </a:pPr>
                      <a:r>
                        <a:rPr lang="ru-RU" sz="3200" b="1" dirty="0" smtClean="0"/>
                        <a:t> Обзор основных изменений НК РФ за 2016 год </a:t>
                      </a:r>
                      <a:endParaRPr lang="ru-RU" sz="3200" dirty="0">
                        <a:latin typeface="Times New Roman" pitchFamily="18" charset="0"/>
                        <a:cs typeface="Times New Roman" pitchFamily="18" charset="0"/>
                      </a:endParaRPr>
                    </a:p>
                  </a:txBody>
                  <a:tcPr>
                    <a:noFill/>
                  </a:tcPr>
                </a:tc>
                <a:tc>
                  <a:txBody>
                    <a:bodyPr/>
                    <a:lstStyle/>
                    <a:p>
                      <a:endParaRPr lang="ru-RU" dirty="0"/>
                    </a:p>
                  </a:txBody>
                  <a:tcP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10" presetClass="entr" presetSubtype="0"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 1 января 2014 г.</a:t>
            </a:r>
            <a:endParaRPr lang="ru-RU" dirty="0"/>
          </a:p>
        </p:txBody>
      </p:sp>
      <p:sp>
        <p:nvSpPr>
          <p:cNvPr id="3" name="Содержимое 2"/>
          <p:cNvSpPr>
            <a:spLocks noGrp="1"/>
          </p:cNvSpPr>
          <p:nvPr>
            <p:ph idx="1"/>
          </p:nvPr>
        </p:nvSpPr>
        <p:spPr/>
        <p:txBody>
          <a:bodyPr/>
          <a:lstStyle/>
          <a:p>
            <a:r>
              <a:rPr lang="ru-RU" b="1" dirty="0" smtClean="0"/>
              <a:t>Налог на добавленную стоимость (гл. 21 НК РФ)</a:t>
            </a:r>
            <a:endParaRPr lang="ru-RU" dirty="0" smtClean="0"/>
          </a:p>
          <a:p>
            <a:endParaRPr lang="ru-RU" dirty="0"/>
          </a:p>
        </p:txBody>
      </p:sp>
    </p:spTree>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0"/>
            <a:ext cx="8362216" cy="857232"/>
          </a:xfrm>
        </p:spPr>
        <p:txBody>
          <a:bodyPr>
            <a:normAutofit fontScale="90000"/>
          </a:bodyPr>
          <a:lstStyle/>
          <a:p>
            <a:r>
              <a:rPr lang="ru-RU" dirty="0" smtClean="0"/>
              <a:t>С 1 января 2016 года</a:t>
            </a:r>
            <a:br>
              <a:rPr lang="ru-RU" dirty="0" smtClean="0"/>
            </a:br>
            <a:endParaRPr lang="ru-RU" dirty="0"/>
          </a:p>
        </p:txBody>
      </p:sp>
      <p:sp>
        <p:nvSpPr>
          <p:cNvPr id="3" name="Содержимое 2"/>
          <p:cNvSpPr>
            <a:spLocks noGrp="1"/>
          </p:cNvSpPr>
          <p:nvPr>
            <p:ph idx="1"/>
          </p:nvPr>
        </p:nvSpPr>
        <p:spPr>
          <a:xfrm>
            <a:off x="0" y="1000108"/>
            <a:ext cx="8933688" cy="5248292"/>
          </a:xfrm>
        </p:spPr>
        <p:txBody>
          <a:bodyPr>
            <a:normAutofit/>
          </a:bodyPr>
          <a:lstStyle/>
          <a:p>
            <a:pPr>
              <a:buNone/>
            </a:pPr>
            <a:r>
              <a:rPr lang="ru-RU" b="1" dirty="0" smtClean="0"/>
              <a:t>За непредставление в срок ежеквартального расчета по НДФЛ налоговому агенту грозит штраф</a:t>
            </a:r>
            <a:endParaRPr lang="ru-RU" dirty="0" smtClean="0"/>
          </a:p>
          <a:p>
            <a:r>
              <a:rPr lang="ru-RU" dirty="0" smtClean="0"/>
              <a:t>В соответствии с п. 1.2 ст. 126 НК РФ за каждый полный или неполный месяц нарушения установленного срока подачи расчета по исчисленным и удержанным суммам НДФЛ взыскивается 1000 руб.</a:t>
            </a:r>
          </a:p>
          <a:p>
            <a:pPr>
              <a:buNone/>
            </a:pPr>
            <a:r>
              <a:rPr lang="ru-RU" i="1" dirty="0" smtClean="0"/>
              <a:t>Изменения предусмотрены Федеральным законом от 02.05.2015 N 113-ФЗ</a:t>
            </a:r>
            <a:endParaRPr lang="ru-RU" dirty="0" smtClean="0"/>
          </a:p>
          <a:p>
            <a:endParaRPr lang="ru-RU" dirty="0"/>
          </a:p>
        </p:txBody>
      </p:sp>
    </p:spTree>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274638"/>
            <a:ext cx="8576530" cy="1011222"/>
          </a:xfrm>
        </p:spPr>
        <p:txBody>
          <a:bodyPr/>
          <a:lstStyle/>
          <a:p>
            <a:r>
              <a:rPr lang="ru-RU" dirty="0" smtClean="0"/>
              <a:t>С 1 января 2016 года</a:t>
            </a:r>
            <a:endParaRPr lang="ru-RU" dirty="0"/>
          </a:p>
        </p:txBody>
      </p:sp>
      <p:sp>
        <p:nvSpPr>
          <p:cNvPr id="3" name="Содержимое 2"/>
          <p:cNvSpPr>
            <a:spLocks noGrp="1"/>
          </p:cNvSpPr>
          <p:nvPr>
            <p:ph idx="1"/>
          </p:nvPr>
        </p:nvSpPr>
        <p:spPr>
          <a:xfrm>
            <a:off x="642910" y="1447800"/>
            <a:ext cx="8290778" cy="4800600"/>
          </a:xfrm>
        </p:spPr>
        <p:txBody>
          <a:bodyPr>
            <a:normAutofit fontScale="92500" lnSpcReduction="10000"/>
          </a:bodyPr>
          <a:lstStyle/>
          <a:p>
            <a:pPr>
              <a:buNone/>
            </a:pPr>
            <a:r>
              <a:rPr lang="ru-RU" b="1" dirty="0" smtClean="0"/>
              <a:t>За опоздание с подачей расчета по НДФЛ счет налогового агента могут "заморозить"</a:t>
            </a:r>
            <a:endParaRPr lang="ru-RU" dirty="0" smtClean="0"/>
          </a:p>
          <a:p>
            <a:r>
              <a:rPr lang="ru-RU" dirty="0" smtClean="0"/>
              <a:t>Налоговый орган вправе принять решение о приостановлении операций по счетам в банке и переводов электронных денежных средств в том случае, если расчет исчисленных и удержанных сумм НДФЛ не представлен в течение 10 дней после окончания установленного срока (п. 3.2 ст. 76 НК РФ).</a:t>
            </a:r>
          </a:p>
          <a:p>
            <a:pPr>
              <a:buNone/>
            </a:pPr>
            <a:r>
              <a:rPr lang="ru-RU" i="1" dirty="0" smtClean="0"/>
              <a:t>Изменения предусмотрены Федеральным законом от 02.05.2015 N 113-ФЗ</a:t>
            </a:r>
            <a:endParaRPr lang="ru-RU" dirty="0" smtClean="0"/>
          </a:p>
          <a:p>
            <a:endParaRPr lang="ru-RU" dirty="0"/>
          </a:p>
        </p:txBody>
      </p:sp>
    </p:spTree>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74638"/>
            <a:ext cx="8505092" cy="1143000"/>
          </a:xfrm>
        </p:spPr>
        <p:txBody>
          <a:bodyPr/>
          <a:lstStyle/>
          <a:p>
            <a:r>
              <a:rPr lang="ru-RU" dirty="0" smtClean="0"/>
              <a:t>С 1 января 2016 года</a:t>
            </a:r>
            <a:endParaRPr lang="ru-RU" dirty="0"/>
          </a:p>
        </p:txBody>
      </p:sp>
      <p:sp>
        <p:nvSpPr>
          <p:cNvPr id="3" name="Содержимое 2"/>
          <p:cNvSpPr>
            <a:spLocks noGrp="1"/>
          </p:cNvSpPr>
          <p:nvPr>
            <p:ph idx="1"/>
          </p:nvPr>
        </p:nvSpPr>
        <p:spPr>
          <a:xfrm>
            <a:off x="214282" y="1447800"/>
            <a:ext cx="8719406" cy="4800600"/>
          </a:xfrm>
        </p:spPr>
        <p:txBody>
          <a:bodyPr>
            <a:normAutofit fontScale="85000" lnSpcReduction="10000"/>
          </a:bodyPr>
          <a:lstStyle/>
          <a:p>
            <a:pPr>
              <a:buNone/>
            </a:pPr>
            <a:r>
              <a:rPr lang="ru-RU" b="1" dirty="0" smtClean="0"/>
              <a:t>За каждый поданный документ с недостоверными сведениями налоговый агент заплатит 500 руб.</a:t>
            </a:r>
            <a:endParaRPr lang="ru-RU" dirty="0" smtClean="0"/>
          </a:p>
          <a:p>
            <a:r>
              <a:rPr lang="ru-RU" dirty="0" smtClean="0"/>
              <a:t>Освобождение от ответственности возможно, если налоговый агент представит уточненные документы в инспекцию до того, как узнает, что она обнаружила недостоверность поданных сведений (ст. 126.1 НК РФ). Ранее взыскание штрафа по п. 2 ст. 126 НК РФ за подачу недостоверных справок 2-НДФЛ вызывало споры.</a:t>
            </a:r>
          </a:p>
          <a:p>
            <a:pPr>
              <a:buNone/>
            </a:pPr>
            <a:r>
              <a:rPr lang="ru-RU" i="1" dirty="0" smtClean="0"/>
              <a:t>Изменения предусмотрены Федеральным законом от 02.05.2015 N 113-ФЗ</a:t>
            </a:r>
            <a:endParaRPr lang="ru-RU" dirty="0" smtClean="0"/>
          </a:p>
          <a:p>
            <a:endParaRPr lang="ru-RU" dirty="0"/>
          </a:p>
        </p:txBody>
      </p:sp>
    </p:spTree>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Ч.2</a:t>
            </a:r>
            <a:endParaRPr lang="ru-RU" dirty="0"/>
          </a:p>
        </p:txBody>
      </p:sp>
      <p:sp>
        <p:nvSpPr>
          <p:cNvPr id="3" name="Содержимое 2"/>
          <p:cNvSpPr>
            <a:spLocks noGrp="1"/>
          </p:cNvSpPr>
          <p:nvPr>
            <p:ph idx="1"/>
          </p:nvPr>
        </p:nvSpPr>
        <p:spPr/>
        <p:txBody>
          <a:bodyPr/>
          <a:lstStyle/>
          <a:p>
            <a:pPr>
              <a:buNone/>
            </a:pPr>
            <a:r>
              <a:rPr lang="ru-RU" dirty="0" smtClean="0"/>
              <a:t>С 1 января 2016 года</a:t>
            </a:r>
          </a:p>
          <a:p>
            <a:r>
              <a:rPr lang="ru-RU" dirty="0" smtClean="0"/>
              <a:t>Налог на добавленную стоимость (гл. 21 НК РФ)</a:t>
            </a:r>
          </a:p>
          <a:p>
            <a:endParaRPr lang="ru-RU" dirty="0"/>
          </a:p>
        </p:txBody>
      </p:sp>
    </p:spTree>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НДС: с 1 января 2016 года</a:t>
            </a:r>
            <a:br>
              <a:rPr lang="ru-RU" dirty="0" smtClean="0"/>
            </a:br>
            <a:endParaRPr lang="ru-RU" dirty="0"/>
          </a:p>
        </p:txBody>
      </p:sp>
      <p:sp>
        <p:nvSpPr>
          <p:cNvPr id="3" name="Содержимое 2"/>
          <p:cNvSpPr>
            <a:spLocks noGrp="1"/>
          </p:cNvSpPr>
          <p:nvPr>
            <p:ph idx="1"/>
          </p:nvPr>
        </p:nvSpPr>
        <p:spPr>
          <a:xfrm>
            <a:off x="0" y="1071546"/>
            <a:ext cx="8933688" cy="5176854"/>
          </a:xfrm>
        </p:spPr>
        <p:txBody>
          <a:bodyPr>
            <a:normAutofit fontScale="92500" lnSpcReduction="20000"/>
          </a:bodyPr>
          <a:lstStyle/>
          <a:p>
            <a:r>
              <a:rPr lang="ru-RU" b="1" dirty="0" smtClean="0"/>
              <a:t>Больше компаний могут применять заявительный порядок возмещения НДС, не подавая гарантию</a:t>
            </a:r>
            <a:endParaRPr lang="ru-RU" dirty="0" smtClean="0"/>
          </a:p>
          <a:p>
            <a:r>
              <a:rPr lang="ru-RU" dirty="0" smtClean="0"/>
              <a:t>С 10 </a:t>
            </a:r>
            <a:r>
              <a:rPr lang="ru-RU" dirty="0" err="1" smtClean="0"/>
              <a:t>млрд</a:t>
            </a:r>
            <a:r>
              <a:rPr lang="ru-RU" dirty="0" smtClean="0"/>
              <a:t> до 7 </a:t>
            </a:r>
            <a:r>
              <a:rPr lang="ru-RU" dirty="0" err="1" smtClean="0"/>
              <a:t>млрд</a:t>
            </a:r>
            <a:r>
              <a:rPr lang="ru-RU" dirty="0" smtClean="0"/>
              <a:t> руб. снижена совокупная сумма налогов, при достижении которой можно использовать заявительный порядок возмещения НДС, не представляя банковскую гарантию (</a:t>
            </a:r>
            <a:r>
              <a:rPr lang="ru-RU" dirty="0" err="1" smtClean="0"/>
              <a:t>пп</a:t>
            </a:r>
            <a:r>
              <a:rPr lang="ru-RU" dirty="0" smtClean="0"/>
              <a:t>. 1 п. 2 ст. 176.1 НК РФ). Изменения действуют с возмещения по декларациям за периоды с I квартала 2016 года.</a:t>
            </a:r>
          </a:p>
          <a:p>
            <a:pPr>
              <a:buNone/>
            </a:pPr>
            <a:r>
              <a:rPr lang="ru-RU" i="1" dirty="0" smtClean="0"/>
              <a:t>Изменения предусмотрены Федеральным законом от 29.12.2015 N 397-ФЗ</a:t>
            </a:r>
            <a:endParaRPr lang="ru-RU" dirty="0" smtClean="0"/>
          </a:p>
          <a:p>
            <a:endParaRPr lang="ru-RU" dirty="0" smtClean="0"/>
          </a:p>
          <a:p>
            <a:endParaRPr lang="ru-RU" dirty="0"/>
          </a:p>
        </p:txBody>
      </p:sp>
    </p:spTree>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796908"/>
          </a:xfrm>
        </p:spPr>
        <p:txBody>
          <a:bodyPr/>
          <a:lstStyle/>
          <a:p>
            <a:r>
              <a:rPr lang="ru-RU" dirty="0" smtClean="0"/>
              <a:t>НДС: с 1 января 2016 года</a:t>
            </a:r>
            <a:endParaRPr lang="ru-RU" dirty="0"/>
          </a:p>
        </p:txBody>
      </p:sp>
      <p:sp>
        <p:nvSpPr>
          <p:cNvPr id="3" name="Содержимое 2"/>
          <p:cNvSpPr>
            <a:spLocks noGrp="1"/>
          </p:cNvSpPr>
          <p:nvPr>
            <p:ph idx="1"/>
          </p:nvPr>
        </p:nvSpPr>
        <p:spPr>
          <a:xfrm>
            <a:off x="0" y="1447800"/>
            <a:ext cx="9144000" cy="4800600"/>
          </a:xfrm>
        </p:spPr>
        <p:txBody>
          <a:bodyPr>
            <a:normAutofit fontScale="77500" lnSpcReduction="20000"/>
          </a:bodyPr>
          <a:lstStyle/>
          <a:p>
            <a:pPr>
              <a:buNone/>
            </a:pPr>
            <a:r>
              <a:rPr lang="ru-RU" b="1" dirty="0" smtClean="0"/>
              <a:t>Для подтверждения нулевой ставки НДС контрактом признаются один или несколько документов</a:t>
            </a:r>
            <a:endParaRPr lang="ru-RU" dirty="0" smtClean="0"/>
          </a:p>
          <a:p>
            <a:r>
              <a:rPr lang="ru-RU" dirty="0" smtClean="0"/>
              <a:t>Контракт может состоять как из одного документа, подписанного сторонами, так и из ряда документов, которые свидетельствуют о том, что участники достигли соглашения по всем существенным условиям сделки. Эти положения появились в п. 19 ст. 165 НК РФ.</a:t>
            </a:r>
          </a:p>
          <a:p>
            <a:r>
              <a:rPr lang="ru-RU" dirty="0" smtClean="0"/>
              <a:t>Если представляется комплект документов, то в нем должны содержаться сведения о предмете, участниках и условиях сделки (в том числе о ее цене и сроках исполнения).</a:t>
            </a:r>
          </a:p>
          <a:p>
            <a:r>
              <a:rPr lang="ru-RU" i="1" dirty="0" smtClean="0"/>
              <a:t>Изменения предусмотрены Федеральным законом от 23.11.2015 N 323-ФЗ</a:t>
            </a:r>
            <a:endParaRPr lang="ru-RU" dirty="0" smtClean="0"/>
          </a:p>
          <a:p>
            <a:r>
              <a:rPr lang="ru-RU" dirty="0" smtClean="0"/>
              <a:t> </a:t>
            </a:r>
          </a:p>
          <a:p>
            <a:endParaRPr lang="ru-RU" dirty="0"/>
          </a:p>
        </p:txBody>
      </p:sp>
    </p:spTree>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 1 января 2016 года</a:t>
            </a:r>
            <a:endParaRPr lang="ru-RU" dirty="0"/>
          </a:p>
        </p:txBody>
      </p:sp>
      <p:sp>
        <p:nvSpPr>
          <p:cNvPr id="3" name="Содержимое 2"/>
          <p:cNvSpPr>
            <a:spLocks noGrp="1"/>
          </p:cNvSpPr>
          <p:nvPr>
            <p:ph idx="1"/>
          </p:nvPr>
        </p:nvSpPr>
        <p:spPr/>
        <p:txBody>
          <a:bodyPr/>
          <a:lstStyle/>
          <a:p>
            <a:r>
              <a:rPr lang="ru-RU" dirty="0" smtClean="0"/>
              <a:t>Акцизы (гл. 22 НК РФ)</a:t>
            </a:r>
          </a:p>
          <a:p>
            <a:endParaRPr lang="ru-RU" dirty="0"/>
          </a:p>
        </p:txBody>
      </p:sp>
    </p:spTree>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Акцизы: с 1 января 2016 года</a:t>
            </a:r>
            <a:endParaRPr lang="ru-RU" dirty="0"/>
          </a:p>
        </p:txBody>
      </p:sp>
      <p:sp>
        <p:nvSpPr>
          <p:cNvPr id="3" name="Содержимое 2"/>
          <p:cNvSpPr>
            <a:spLocks noGrp="1"/>
          </p:cNvSpPr>
          <p:nvPr>
            <p:ph idx="1"/>
          </p:nvPr>
        </p:nvSpPr>
        <p:spPr>
          <a:xfrm>
            <a:off x="428596" y="1447800"/>
            <a:ext cx="8505092" cy="5195910"/>
          </a:xfrm>
        </p:spPr>
        <p:txBody>
          <a:bodyPr>
            <a:normAutofit fontScale="92500" lnSpcReduction="10000"/>
          </a:bodyPr>
          <a:lstStyle/>
          <a:p>
            <a:pPr algn="ctr">
              <a:buNone/>
            </a:pPr>
            <a:r>
              <a:rPr lang="ru-RU" b="1" dirty="0" smtClean="0"/>
              <a:t>Ставки акцизов на некрепкий алкоголь, табачные изделия и автомобили возросли</a:t>
            </a:r>
          </a:p>
          <a:p>
            <a:r>
              <a:rPr lang="ru-RU" dirty="0" smtClean="0"/>
              <a:t>Повышение касается ставок на вино (кроме вина с защищенным географическим указанием или наименованием места происхождения), пиво, сигареты, автомобили с мощностью двигателя свыше 90 л.с. При этом ставки акциза на прямогонный бензин и моторные масла по сравнению с 2015 годом снижены. Такие положения содержатся в п. 1 ст. 193 НК РФ.</a:t>
            </a:r>
          </a:p>
          <a:p>
            <a:pPr>
              <a:buNone/>
            </a:pPr>
            <a:r>
              <a:rPr lang="ru-RU" i="1" dirty="0" smtClean="0"/>
              <a:t>Изменения установлены Федеральным законом от 23.11.2015 N 323-ФЗ. </a:t>
            </a:r>
            <a:endParaRPr lang="ru-RU" dirty="0"/>
          </a:p>
        </p:txBody>
      </p:sp>
    </p:spTree>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74638"/>
            <a:ext cx="8433654" cy="1143000"/>
          </a:xfrm>
        </p:spPr>
        <p:txBody>
          <a:bodyPr/>
          <a:lstStyle/>
          <a:p>
            <a:r>
              <a:rPr lang="ru-RU" dirty="0" smtClean="0"/>
              <a:t>Акцизы: с 1 января 2016 года</a:t>
            </a:r>
            <a:endParaRPr lang="ru-RU" dirty="0"/>
          </a:p>
        </p:txBody>
      </p:sp>
      <p:sp>
        <p:nvSpPr>
          <p:cNvPr id="3" name="Содержимое 2"/>
          <p:cNvSpPr>
            <a:spLocks noGrp="1"/>
          </p:cNvSpPr>
          <p:nvPr>
            <p:ph idx="1"/>
          </p:nvPr>
        </p:nvSpPr>
        <p:spPr>
          <a:xfrm>
            <a:off x="571472" y="1447800"/>
            <a:ext cx="8362216" cy="4800600"/>
          </a:xfrm>
        </p:spPr>
        <p:txBody>
          <a:bodyPr>
            <a:normAutofit fontScale="92500" lnSpcReduction="10000"/>
          </a:bodyPr>
          <a:lstStyle/>
          <a:p>
            <a:pPr>
              <a:buNone/>
            </a:pPr>
            <a:r>
              <a:rPr lang="ru-RU" b="1" dirty="0" smtClean="0"/>
              <a:t>На автомобильный бензин всех классов ставки акцизов увеличились</a:t>
            </a:r>
            <a:endParaRPr lang="ru-RU" dirty="0" smtClean="0"/>
          </a:p>
          <a:p>
            <a:r>
              <a:rPr lang="ru-RU" dirty="0" smtClean="0"/>
              <a:t>Ставка на бензин класса 5 возросла на 2000 руб. Теперь она равна 7530 руб. за 1 т. На бензин, который не соответствует такому классу, повышение ставки существеннее: она увеличилась на 3200 руб. и составляет 10 500 руб. за 1 т. Данные изменения внесены в п. 1 ст. 193 НК РФ.</a:t>
            </a:r>
          </a:p>
          <a:p>
            <a:pPr>
              <a:buNone/>
            </a:pPr>
            <a:r>
              <a:rPr lang="ru-RU" i="1" dirty="0" smtClean="0"/>
              <a:t>Изменения предусмотрены Федеральным законом от 23.11.2015 N 323-ФЗ</a:t>
            </a:r>
            <a:endParaRPr lang="ru-RU" dirty="0" smtClean="0"/>
          </a:p>
          <a:p>
            <a:endParaRPr lang="ru-RU" dirty="0"/>
          </a:p>
        </p:txBody>
      </p:sp>
    </p:spTree>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274638"/>
            <a:ext cx="8576530" cy="1011222"/>
          </a:xfrm>
        </p:spPr>
        <p:txBody>
          <a:bodyPr/>
          <a:lstStyle/>
          <a:p>
            <a:r>
              <a:rPr lang="ru-RU" dirty="0" smtClean="0"/>
              <a:t>Акцизы: с 1 января 2016 года</a:t>
            </a:r>
            <a:endParaRPr lang="ru-RU" dirty="0"/>
          </a:p>
        </p:txBody>
      </p:sp>
      <p:sp>
        <p:nvSpPr>
          <p:cNvPr id="3" name="Содержимое 2"/>
          <p:cNvSpPr>
            <a:spLocks noGrp="1"/>
          </p:cNvSpPr>
          <p:nvPr>
            <p:ph idx="1"/>
          </p:nvPr>
        </p:nvSpPr>
        <p:spPr>
          <a:xfrm>
            <a:off x="428596" y="1447800"/>
            <a:ext cx="8505092" cy="4800600"/>
          </a:xfrm>
        </p:spPr>
        <p:txBody>
          <a:bodyPr>
            <a:normAutofit fontScale="85000" lnSpcReduction="10000"/>
          </a:bodyPr>
          <a:lstStyle/>
          <a:p>
            <a:pPr>
              <a:buNone/>
            </a:pPr>
            <a:r>
              <a:rPr lang="ru-RU" b="1" dirty="0" smtClean="0"/>
              <a:t>На вина с защищенным географическим указанием установлена пониженная ставка акциза</a:t>
            </a:r>
            <a:endParaRPr lang="ru-RU" dirty="0" smtClean="0"/>
          </a:p>
          <a:p>
            <a:r>
              <a:rPr lang="ru-RU" dirty="0" smtClean="0"/>
              <a:t>Для вин, которые имеют защищенное географическое указание или наименование места происхождения, ставка акциза в 2016 году составит 5 руб., а для игристых вин - 13 руб. за литр. Такие специальные положения появились в п. 1 ст. 193 НК РФ. Акциз на другие вина и игристые вина равен 9 и 26 руб. за литр соответственно.</a:t>
            </a:r>
          </a:p>
          <a:p>
            <a:pPr>
              <a:buNone/>
            </a:pPr>
            <a:r>
              <a:rPr lang="ru-RU" i="1" dirty="0" smtClean="0"/>
              <a:t>Изменения предусмотрены Федеральным законом от 23.11.2015 N 323-ФЗ</a:t>
            </a:r>
            <a:endParaRPr lang="ru-RU" dirty="0" smtClean="0"/>
          </a:p>
          <a:p>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274638"/>
            <a:ext cx="8647968" cy="1143000"/>
          </a:xfrm>
        </p:spPr>
        <p:txBody>
          <a:bodyPr>
            <a:normAutofit fontScale="90000"/>
          </a:bodyPr>
          <a:lstStyle/>
          <a:p>
            <a:r>
              <a:rPr lang="ru-RU" b="1" dirty="0" smtClean="0"/>
              <a:t>Налог на добавленную стоимость (гл. 21 НК РФ) с 1 января 2014 г.</a:t>
            </a:r>
            <a:r>
              <a:rPr lang="ru-RU" dirty="0" smtClean="0"/>
              <a:t/>
            </a:r>
            <a:br>
              <a:rPr lang="ru-RU" dirty="0" smtClean="0"/>
            </a:br>
            <a:endParaRPr lang="ru-RU" dirty="0"/>
          </a:p>
        </p:txBody>
      </p:sp>
      <p:sp>
        <p:nvSpPr>
          <p:cNvPr id="3" name="Содержимое 2"/>
          <p:cNvSpPr>
            <a:spLocks noGrp="1"/>
          </p:cNvSpPr>
          <p:nvPr>
            <p:ph idx="1"/>
          </p:nvPr>
        </p:nvSpPr>
        <p:spPr/>
        <p:txBody>
          <a:bodyPr>
            <a:normAutofit fontScale="92500" lnSpcReduction="10000"/>
          </a:bodyPr>
          <a:lstStyle/>
          <a:p>
            <a:pPr>
              <a:buNone/>
            </a:pPr>
            <a:r>
              <a:rPr lang="ru-RU" b="1" dirty="0" smtClean="0"/>
              <a:t>Определены случаи, когда можно не составлять счета-фактуры</a:t>
            </a:r>
            <a:endParaRPr lang="ru-RU" dirty="0" smtClean="0"/>
          </a:p>
          <a:p>
            <a:pPr>
              <a:buNone/>
            </a:pPr>
            <a:r>
              <a:rPr lang="ru-RU" dirty="0" smtClean="0"/>
              <a:t> </a:t>
            </a:r>
          </a:p>
          <a:p>
            <a:r>
              <a:rPr lang="ru-RU" dirty="0" smtClean="0"/>
              <a:t>С 1 января 2014 г. при совершении операций, которые не облагаются НДС согласно ст. 149 НК РФ, не нужно выставлять счета-фактуры, вести журналы учета полученных и выставленных счетов-фактур, книги покупок и книги продаж. </a:t>
            </a:r>
            <a:endParaRPr lang="ru-RU" dirty="0"/>
          </a:p>
        </p:txBody>
      </p:sp>
    </p:spTree>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r>
              <a:rPr lang="ru-RU" dirty="0" smtClean="0"/>
              <a:t>Налог на доходы физических лиц (гл. 23 НК РФ)</a:t>
            </a:r>
          </a:p>
          <a:p>
            <a:endParaRPr lang="ru-RU" dirty="0"/>
          </a:p>
        </p:txBody>
      </p:sp>
    </p:spTree>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274638"/>
            <a:ext cx="8719406" cy="1143000"/>
          </a:xfrm>
        </p:spPr>
        <p:txBody>
          <a:bodyPr/>
          <a:lstStyle/>
          <a:p>
            <a:r>
              <a:rPr lang="ru-RU" dirty="0" smtClean="0"/>
              <a:t>НДФЛ: с 1 января 2016 года</a:t>
            </a:r>
            <a:endParaRPr lang="ru-RU" dirty="0"/>
          </a:p>
        </p:txBody>
      </p:sp>
      <p:sp>
        <p:nvSpPr>
          <p:cNvPr id="3" name="Содержимое 2"/>
          <p:cNvSpPr>
            <a:spLocks noGrp="1"/>
          </p:cNvSpPr>
          <p:nvPr>
            <p:ph idx="1"/>
          </p:nvPr>
        </p:nvSpPr>
        <p:spPr>
          <a:xfrm>
            <a:off x="285720" y="1447800"/>
            <a:ext cx="8647968" cy="4800600"/>
          </a:xfrm>
        </p:spPr>
        <p:txBody>
          <a:bodyPr>
            <a:normAutofit fontScale="77500" lnSpcReduction="20000"/>
          </a:bodyPr>
          <a:lstStyle/>
          <a:p>
            <a:r>
              <a:rPr lang="ru-RU" dirty="0" smtClean="0"/>
              <a:t>Налоговые агенты обязаны в течение месяца, следующего за первым кварталом, полугодием и девятью месяцами, подавать в инспекцию расчет исчисленных и удержанных сумм НДФЛ (п. 2 ст. 230 НК РФ). Расчет за год подается не позднее 1 апреля следующего года.</a:t>
            </a:r>
          </a:p>
          <a:p>
            <a:r>
              <a:rPr lang="ru-RU" dirty="0" smtClean="0"/>
              <a:t>В расчете отражается обобщенная информация по всем </a:t>
            </a:r>
            <a:r>
              <a:rPr lang="ru-RU" dirty="0" err="1" smtClean="0"/>
              <a:t>физлицам</a:t>
            </a:r>
            <a:r>
              <a:rPr lang="ru-RU" dirty="0" smtClean="0"/>
              <a:t>.</a:t>
            </a:r>
          </a:p>
          <a:p>
            <a:r>
              <a:rPr lang="ru-RU" dirty="0" smtClean="0"/>
              <a:t> ФНС утвердила форму 6-НДФЛ, по которой подается расчет, порядок ее заполнения, а также формат представления в электронной форме.</a:t>
            </a:r>
          </a:p>
          <a:p>
            <a:endParaRPr lang="ru-RU" dirty="0" smtClean="0"/>
          </a:p>
          <a:p>
            <a:pPr>
              <a:buNone/>
            </a:pPr>
            <a:r>
              <a:rPr lang="ru-RU" i="1" dirty="0" smtClean="0"/>
              <a:t>Изменения предусмотрены Федеральным законом от 02.05.2015 N 113-ФЗ</a:t>
            </a:r>
            <a:endParaRPr lang="ru-RU" dirty="0" smtClean="0"/>
          </a:p>
          <a:p>
            <a:endParaRPr lang="ru-RU" dirty="0"/>
          </a:p>
        </p:txBody>
      </p:sp>
    </p:spTree>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868346"/>
          </a:xfrm>
        </p:spPr>
        <p:txBody>
          <a:bodyPr/>
          <a:lstStyle/>
          <a:p>
            <a:r>
              <a:rPr lang="ru-RU" dirty="0" smtClean="0"/>
              <a:t>НДФЛ: с 1 января 2016 года</a:t>
            </a:r>
            <a:endParaRPr lang="ru-RU" dirty="0"/>
          </a:p>
        </p:txBody>
      </p:sp>
      <p:sp>
        <p:nvSpPr>
          <p:cNvPr id="3" name="Содержимое 2"/>
          <p:cNvSpPr>
            <a:spLocks noGrp="1"/>
          </p:cNvSpPr>
          <p:nvPr>
            <p:ph idx="1"/>
          </p:nvPr>
        </p:nvSpPr>
        <p:spPr>
          <a:xfrm>
            <a:off x="214282" y="928670"/>
            <a:ext cx="8719406" cy="6143668"/>
          </a:xfrm>
        </p:spPr>
        <p:txBody>
          <a:bodyPr>
            <a:normAutofit fontScale="47500" lnSpcReduction="20000"/>
          </a:bodyPr>
          <a:lstStyle/>
          <a:p>
            <a:endParaRPr lang="ru-RU" sz="3800" b="1" dirty="0" smtClean="0"/>
          </a:p>
          <a:p>
            <a:pPr>
              <a:buNone/>
            </a:pPr>
            <a:r>
              <a:rPr lang="ru-RU" sz="4200" b="1" dirty="0" smtClean="0"/>
              <a:t>Вычет на ребенка предоставляют, пока доход работника не превысит 350 тыс. руб.</a:t>
            </a:r>
            <a:endParaRPr lang="ru-RU" sz="4200" dirty="0" smtClean="0"/>
          </a:p>
          <a:p>
            <a:r>
              <a:rPr lang="ru-RU" sz="4200" dirty="0" smtClean="0"/>
              <a:t>С месяца, когда доход сотрудника, исчисленный нарастающим итогом с начала года и облагаемый НДФЛ по ставке 13%, станет больше 350 тыс. руб., работодатель прекратит предоставлять стандартный вычет на ребенка. Ранее согласно </a:t>
            </a:r>
            <a:r>
              <a:rPr lang="ru-RU" sz="4200" dirty="0" err="1" smtClean="0"/>
              <a:t>пп</a:t>
            </a:r>
            <a:r>
              <a:rPr lang="ru-RU" sz="4200" dirty="0" smtClean="0"/>
              <a:t>. 4 п. 1 ст. 218 НК РФ лимит составлял 280 тыс. руб.</a:t>
            </a:r>
          </a:p>
          <a:p>
            <a:pPr>
              <a:buNone/>
            </a:pPr>
            <a:r>
              <a:rPr lang="ru-RU" sz="4200" i="1" dirty="0" smtClean="0"/>
              <a:t>Изменения предусмотрены Федеральным законом от 23.11.2015 N 317-ФЗ</a:t>
            </a:r>
            <a:endParaRPr lang="ru-RU" sz="4200" dirty="0" smtClean="0"/>
          </a:p>
          <a:p>
            <a:pPr>
              <a:buNone/>
            </a:pPr>
            <a:r>
              <a:rPr lang="ru-RU" sz="4200" dirty="0" smtClean="0"/>
              <a:t> </a:t>
            </a:r>
          </a:p>
          <a:p>
            <a:pPr>
              <a:buNone/>
            </a:pPr>
            <a:r>
              <a:rPr lang="ru-RU" sz="4200" b="1" dirty="0" smtClean="0"/>
              <a:t>Размер вычета на ребенка-инвалида возрос</a:t>
            </a:r>
            <a:endParaRPr lang="ru-RU" sz="4200" dirty="0" smtClean="0"/>
          </a:p>
          <a:p>
            <a:r>
              <a:rPr lang="ru-RU" sz="4200" dirty="0" smtClean="0"/>
              <a:t>Величина вычета зависит от того, кто обеспечивает ребенка-инвалида. Родитель, усыновитель, жена или муж родителя может получить 12 тыс. руб., а приемный родитель, опекун, попечитель, жена или муж приемного родителя - 6 тыс. руб. Ранее в силу </a:t>
            </a:r>
            <a:r>
              <a:rPr lang="ru-RU" sz="4200" dirty="0" err="1" smtClean="0"/>
              <a:t>пп</a:t>
            </a:r>
            <a:r>
              <a:rPr lang="ru-RU" sz="4200" dirty="0" smtClean="0"/>
              <a:t>. 4 п. 1 ст. 218 НК РФ вычет был равен 3 тыс. руб.</a:t>
            </a:r>
          </a:p>
          <a:p>
            <a:r>
              <a:rPr lang="ru-RU" sz="4200" dirty="0" smtClean="0"/>
              <a:t>Новые размеры применяются и в отношении вычетов на детей-инвалидов в возрасте до 18 лет, а также учащихся по очной форме, аспирантов, ординаторов, интернов, студентов в возрасте до 24 лет, если они являются инвалидами I или II группы.</a:t>
            </a:r>
          </a:p>
          <a:p>
            <a:pPr>
              <a:buNone/>
            </a:pPr>
            <a:r>
              <a:rPr lang="ru-RU" sz="4200" i="1" dirty="0" smtClean="0"/>
              <a:t>Изменения предусмотрены Федеральным законом от 23.11.2015 N 317-ФЗ</a:t>
            </a:r>
            <a:r>
              <a:rPr lang="ru-RU" sz="4200" dirty="0" smtClean="0"/>
              <a:t> </a:t>
            </a:r>
            <a:endParaRPr lang="ru-RU" sz="4200" dirty="0"/>
          </a:p>
        </p:txBody>
      </p:sp>
    </p:spTree>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НДФЛ: с 1 января 2016 года</a:t>
            </a:r>
            <a:endParaRPr lang="ru-RU" dirty="0"/>
          </a:p>
        </p:txBody>
      </p:sp>
      <p:sp>
        <p:nvSpPr>
          <p:cNvPr id="3" name="Содержимое 2"/>
          <p:cNvSpPr>
            <a:spLocks noGrp="1"/>
          </p:cNvSpPr>
          <p:nvPr>
            <p:ph idx="1"/>
          </p:nvPr>
        </p:nvSpPr>
        <p:spPr>
          <a:xfrm>
            <a:off x="428596" y="1447800"/>
            <a:ext cx="8505092" cy="4800600"/>
          </a:xfrm>
        </p:spPr>
        <p:txBody>
          <a:bodyPr>
            <a:normAutofit fontScale="85000" lnSpcReduction="10000"/>
          </a:bodyPr>
          <a:lstStyle/>
          <a:p>
            <a:pPr>
              <a:buNone/>
            </a:pPr>
            <a:r>
              <a:rPr lang="ru-RU" b="1" dirty="0" smtClean="0"/>
              <a:t>Отчитаться по НДФЛ за работников обособленного подразделения нужно по месту его учета</a:t>
            </a:r>
            <a:endParaRPr lang="ru-RU" dirty="0" smtClean="0"/>
          </a:p>
          <a:p>
            <a:r>
              <a:rPr lang="ru-RU" dirty="0" smtClean="0"/>
              <a:t>Это правило применяют российские </a:t>
            </a:r>
            <a:r>
              <a:rPr lang="ru-RU" dirty="0" err="1" smtClean="0"/>
              <a:t>юрлица</a:t>
            </a:r>
            <a:r>
              <a:rPr lang="ru-RU" dirty="0" smtClean="0"/>
              <a:t>, имеющие обособленные подразделения, при подаче расчета по НДФЛ и сведений о доходах </a:t>
            </a:r>
            <a:r>
              <a:rPr lang="ru-RU" dirty="0" err="1" smtClean="0"/>
              <a:t>физлиц</a:t>
            </a:r>
            <a:r>
              <a:rPr lang="ru-RU" dirty="0" smtClean="0"/>
              <a:t> (</a:t>
            </a:r>
            <a:r>
              <a:rPr lang="ru-RU" dirty="0" err="1" smtClean="0"/>
              <a:t>абз</a:t>
            </a:r>
            <a:r>
              <a:rPr lang="ru-RU" dirty="0" smtClean="0"/>
              <a:t>. 4 п. 2 ст. 230 НК РФ). Ранее единой позиции по вопросу о месте подачи справок по форме 2-НДФЛ в отношении работников обособленных подразделений не было.</a:t>
            </a:r>
          </a:p>
          <a:p>
            <a:pPr>
              <a:buNone/>
            </a:pPr>
            <a:r>
              <a:rPr lang="ru-RU" i="1" dirty="0" smtClean="0"/>
              <a:t>Изменения предусмотрены Федеральным законом от 02.05.2015 N 113-ФЗ и Федеральным законом от 28.11.2015 N 327-ФЗ</a:t>
            </a:r>
            <a:endParaRPr lang="ru-RU" dirty="0" smtClean="0"/>
          </a:p>
          <a:p>
            <a:endParaRPr lang="ru-RU" dirty="0"/>
          </a:p>
        </p:txBody>
      </p:sp>
    </p:spTree>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939784"/>
          </a:xfrm>
        </p:spPr>
        <p:txBody>
          <a:bodyPr/>
          <a:lstStyle/>
          <a:p>
            <a:r>
              <a:rPr lang="ru-RU" dirty="0" smtClean="0"/>
              <a:t>НДФЛ: с 1 января 2016 года</a:t>
            </a:r>
            <a:endParaRPr lang="ru-RU" dirty="0"/>
          </a:p>
        </p:txBody>
      </p:sp>
      <p:sp>
        <p:nvSpPr>
          <p:cNvPr id="3" name="Содержимое 2"/>
          <p:cNvSpPr>
            <a:spLocks noGrp="1"/>
          </p:cNvSpPr>
          <p:nvPr>
            <p:ph idx="1"/>
          </p:nvPr>
        </p:nvSpPr>
        <p:spPr>
          <a:xfrm>
            <a:off x="285720" y="1071546"/>
            <a:ext cx="8647968" cy="5500726"/>
          </a:xfrm>
        </p:spPr>
        <p:txBody>
          <a:bodyPr>
            <a:noAutofit/>
          </a:bodyPr>
          <a:lstStyle/>
          <a:p>
            <a:pPr>
              <a:buNone/>
            </a:pPr>
            <a:r>
              <a:rPr lang="ru-RU" sz="2000" b="1" dirty="0" smtClean="0"/>
              <a:t>Удержанный НДФЛ должен быть перечислен не позднее даты, следующей за днем выплаты дохода</a:t>
            </a:r>
            <a:endParaRPr lang="ru-RU" sz="2000" dirty="0" smtClean="0"/>
          </a:p>
          <a:p>
            <a:r>
              <a:rPr lang="ru-RU" sz="2000" dirty="0" smtClean="0"/>
              <a:t>Это общее правило установлено в п. 6 ст. 226 НК РФ. Исключение касается отпускных и пособий по временной нетрудоспособности (включая пособие по уходу за больным ребенком). Удержанный с них НДФЛ нужно перечислять в бюджет не позднее последнего дня месяца, в котором они выплачены.</a:t>
            </a:r>
          </a:p>
          <a:p>
            <a:r>
              <a:rPr lang="ru-RU" sz="2000" dirty="0" smtClean="0"/>
              <a:t>До 2016 года дата перечисления НДФЛ в бюджет зависела, например, от дня получения налоговым агентом средств в банке, перевода с его счета на счет </a:t>
            </a:r>
            <a:r>
              <a:rPr lang="ru-RU" sz="2000" dirty="0" err="1" smtClean="0"/>
              <a:t>физлица</a:t>
            </a:r>
            <a:r>
              <a:rPr lang="ru-RU" sz="2000" dirty="0" smtClean="0"/>
              <a:t> либо фактического получения </a:t>
            </a:r>
            <a:r>
              <a:rPr lang="ru-RU" sz="2000" dirty="0" err="1" smtClean="0"/>
              <a:t>физлицом</a:t>
            </a:r>
            <a:r>
              <a:rPr lang="ru-RU" sz="2000" dirty="0" smtClean="0"/>
              <a:t> дохода. Вопрос о том, в какой момент должен быть перечислен НДФЛ, удержанный с отпускных, являлся спорным. Компетентные органы и суды (в том числе Президиум ВАС РФ) сходились во мнении, что в данном случае налог следовало перечислять не позднее дня фактического получения в банке денег для выплаты дохода (даты перечисления средств на счет налогоплательщика либо по его поручению на счета третьих лиц).</a:t>
            </a:r>
          </a:p>
          <a:p>
            <a:pPr>
              <a:buNone/>
            </a:pPr>
            <a:r>
              <a:rPr lang="ru-RU" sz="2000" i="1" dirty="0" smtClean="0"/>
              <a:t>Изменения предусмотрены Федеральным законом от 02.05.2015 N 113-ФЗ</a:t>
            </a:r>
            <a:endParaRPr lang="ru-RU" sz="2000" dirty="0" smtClean="0"/>
          </a:p>
          <a:p>
            <a:endParaRPr lang="ru-RU" sz="2000" dirty="0"/>
          </a:p>
        </p:txBody>
      </p:sp>
    </p:spTree>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939784"/>
          </a:xfrm>
        </p:spPr>
        <p:txBody>
          <a:bodyPr/>
          <a:lstStyle/>
          <a:p>
            <a:r>
              <a:rPr lang="ru-RU" dirty="0" smtClean="0"/>
              <a:t>НДФЛ: с 1 января 2016 года</a:t>
            </a:r>
            <a:endParaRPr lang="ru-RU" dirty="0"/>
          </a:p>
        </p:txBody>
      </p:sp>
      <p:sp>
        <p:nvSpPr>
          <p:cNvPr id="3" name="Содержимое 2"/>
          <p:cNvSpPr>
            <a:spLocks noGrp="1"/>
          </p:cNvSpPr>
          <p:nvPr>
            <p:ph idx="1"/>
          </p:nvPr>
        </p:nvSpPr>
        <p:spPr>
          <a:xfrm>
            <a:off x="500034" y="1071546"/>
            <a:ext cx="8433654" cy="5176854"/>
          </a:xfrm>
        </p:spPr>
        <p:txBody>
          <a:bodyPr>
            <a:normAutofit fontScale="92500" lnSpcReduction="20000"/>
          </a:bodyPr>
          <a:lstStyle/>
          <a:p>
            <a:r>
              <a:rPr lang="ru-RU" b="1" dirty="0" smtClean="0"/>
              <a:t>От утверждения авансового отчета о командировке зависит день фактического получения дохода</a:t>
            </a:r>
            <a:endParaRPr lang="ru-RU" dirty="0" smtClean="0"/>
          </a:p>
          <a:p>
            <a:r>
              <a:rPr lang="ru-RU" dirty="0" smtClean="0"/>
              <a:t>Датой получения дохода при расчете НДФЛ считается последний день месяца, в котором утвержден авансовый отчет после возвращения работника из командировки (</a:t>
            </a:r>
            <a:r>
              <a:rPr lang="ru-RU" dirty="0" err="1" smtClean="0"/>
              <a:t>пп</a:t>
            </a:r>
            <a:r>
              <a:rPr lang="ru-RU" dirty="0" smtClean="0"/>
              <a:t>. 6 п. 1 ст. 223 НК РФ). Ранее особых правил для этого вида дохода не было, но разъяснялось, что сумму дохода определяют в момент утверждения отчета.</a:t>
            </a:r>
          </a:p>
          <a:p>
            <a:r>
              <a:rPr lang="ru-RU" i="1" dirty="0" smtClean="0"/>
              <a:t>Изменения предусмотрены Федеральным законом от 02.05.2015 N 113-ФЗ</a:t>
            </a:r>
            <a:endParaRPr lang="ru-RU" dirty="0" smtClean="0"/>
          </a:p>
          <a:p>
            <a:endParaRPr lang="ru-RU" dirty="0"/>
          </a:p>
        </p:txBody>
      </p:sp>
    </p:spTree>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НДФЛ: с 1 января 2016 года</a:t>
            </a:r>
            <a:endParaRPr lang="ru-RU" dirty="0"/>
          </a:p>
        </p:txBody>
      </p:sp>
      <p:sp>
        <p:nvSpPr>
          <p:cNvPr id="3" name="Содержимое 2"/>
          <p:cNvSpPr>
            <a:spLocks noGrp="1"/>
          </p:cNvSpPr>
          <p:nvPr>
            <p:ph idx="1"/>
          </p:nvPr>
        </p:nvSpPr>
        <p:spPr>
          <a:xfrm>
            <a:off x="500034" y="1447800"/>
            <a:ext cx="8433654" cy="4800600"/>
          </a:xfrm>
        </p:spPr>
        <p:txBody>
          <a:bodyPr>
            <a:normAutofit fontScale="70000" lnSpcReduction="20000"/>
          </a:bodyPr>
          <a:lstStyle/>
          <a:p>
            <a:r>
              <a:rPr lang="ru-RU" b="1" dirty="0" smtClean="0"/>
              <a:t>По ряду доходов </a:t>
            </a:r>
            <a:r>
              <a:rPr lang="ru-RU" b="1" dirty="0" err="1" smtClean="0"/>
              <a:t>физлица</a:t>
            </a:r>
            <a:r>
              <a:rPr lang="ru-RU" b="1" dirty="0" smtClean="0"/>
              <a:t> определен день, который признается датой их фактического получения</a:t>
            </a:r>
            <a:endParaRPr lang="ru-RU" dirty="0" smtClean="0"/>
          </a:p>
          <a:p>
            <a:r>
              <a:rPr lang="ru-RU" dirty="0" smtClean="0"/>
              <a:t>Этим днем является дата зачета встречных однородных требований или списания безнадежного долга компанией, а для доходов в виде материальной выгоды от экономии на процентах по заемным средствам - последний день каждого месяца в течение срока, на который они выданы (</a:t>
            </a:r>
            <a:r>
              <a:rPr lang="ru-RU" dirty="0" err="1" smtClean="0"/>
              <a:t>пп</a:t>
            </a:r>
            <a:r>
              <a:rPr lang="ru-RU" dirty="0" smtClean="0"/>
              <a:t>. 4, 5, 7 п. 1 ст. 223 НК РФ).</a:t>
            </a:r>
          </a:p>
          <a:p>
            <a:r>
              <a:rPr lang="ru-RU" dirty="0" smtClean="0"/>
              <a:t>Ранее для расчета размера материальной выгоды по займам (кредитам) необходимо было знать дату уплаты процентов (</a:t>
            </a:r>
            <a:r>
              <a:rPr lang="ru-RU" dirty="0" err="1" smtClean="0"/>
              <a:t>пп</a:t>
            </a:r>
            <a:r>
              <a:rPr lang="ru-RU" dirty="0" smtClean="0"/>
              <a:t>. 1 п. 2 ст. 212, </a:t>
            </a:r>
            <a:r>
              <a:rPr lang="ru-RU" dirty="0" err="1" smtClean="0"/>
              <a:t>пп</a:t>
            </a:r>
            <a:r>
              <a:rPr lang="ru-RU" dirty="0" smtClean="0"/>
              <a:t>. 3 п. 1 ст. 223 НК РФ). В отношении беспроцентных займов такая дата не была определена, поэтому существовали разные подходы к решению данного вопроса.</a:t>
            </a:r>
          </a:p>
          <a:p>
            <a:r>
              <a:rPr lang="ru-RU" i="1" dirty="0" smtClean="0"/>
              <a:t>Изменения предусмотрены Федеральным законом от 02.05.2015 N 113-ФЗ</a:t>
            </a:r>
            <a:endParaRPr lang="ru-RU" dirty="0" smtClean="0"/>
          </a:p>
          <a:p>
            <a:endParaRPr lang="ru-RU" dirty="0"/>
          </a:p>
        </p:txBody>
      </p:sp>
    </p:spTree>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НДФЛ: с 1 января 2016 года</a:t>
            </a:r>
            <a:endParaRPr lang="ru-RU" dirty="0"/>
          </a:p>
        </p:txBody>
      </p:sp>
      <p:sp>
        <p:nvSpPr>
          <p:cNvPr id="3" name="Содержимое 2"/>
          <p:cNvSpPr>
            <a:spLocks noGrp="1"/>
          </p:cNvSpPr>
          <p:nvPr>
            <p:ph idx="1"/>
          </p:nvPr>
        </p:nvSpPr>
        <p:spPr>
          <a:xfrm>
            <a:off x="714348" y="1447800"/>
            <a:ext cx="8219340" cy="4800600"/>
          </a:xfrm>
        </p:spPr>
        <p:txBody>
          <a:bodyPr>
            <a:normAutofit fontScale="77500" lnSpcReduction="20000"/>
          </a:bodyPr>
          <a:lstStyle/>
          <a:p>
            <a:r>
              <a:rPr lang="ru-RU" b="1" dirty="0" smtClean="0"/>
              <a:t>Работодатель предоставляет социальные вычеты на лечение и обучение по заявлению сотрудника</a:t>
            </a:r>
            <a:endParaRPr lang="ru-RU" dirty="0" smtClean="0"/>
          </a:p>
          <a:p>
            <a:r>
              <a:rPr lang="ru-RU" dirty="0" smtClean="0"/>
              <a:t>Кроме письменного заявления сотрудник должен подать работодателю уведомление о подтверждении права получить социальные вычеты, выданное инспекцией. Вычеты на лечение и обучение налоговый агент предоставляет начиная с месяца, когда к нему обратился работник (п. 2 ст. 219 НК РФ).</a:t>
            </a:r>
          </a:p>
          <a:p>
            <a:r>
              <a:rPr lang="ru-RU" dirty="0" smtClean="0"/>
              <a:t>Ранее вычеты на лечение и обучение налогоплательщик мог получить, только обратившись в инспекцию.</a:t>
            </a:r>
          </a:p>
          <a:p>
            <a:r>
              <a:rPr lang="ru-RU" i="1" dirty="0" smtClean="0"/>
              <a:t>Изменения предусмотрены Федеральным законом от 06.04.2015 N 85-ФЗ</a:t>
            </a:r>
            <a:endParaRPr lang="ru-RU" dirty="0" smtClean="0"/>
          </a:p>
          <a:p>
            <a:endParaRPr lang="ru-RU" dirty="0"/>
          </a:p>
        </p:txBody>
      </p:sp>
    </p:spTree>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НДФЛ: с 1 января 2016 года</a:t>
            </a:r>
            <a:endParaRPr lang="ru-RU" dirty="0"/>
          </a:p>
        </p:txBody>
      </p:sp>
      <p:sp>
        <p:nvSpPr>
          <p:cNvPr id="3" name="Содержимое 2"/>
          <p:cNvSpPr>
            <a:spLocks noGrp="1"/>
          </p:cNvSpPr>
          <p:nvPr>
            <p:ph idx="1"/>
          </p:nvPr>
        </p:nvSpPr>
        <p:spPr>
          <a:xfrm>
            <a:off x="428596" y="1071546"/>
            <a:ext cx="8505092" cy="5176854"/>
          </a:xfrm>
        </p:spPr>
        <p:txBody>
          <a:bodyPr>
            <a:normAutofit fontScale="77500" lnSpcReduction="20000"/>
          </a:bodyPr>
          <a:lstStyle/>
          <a:p>
            <a:pPr>
              <a:buNone/>
            </a:pPr>
            <a:endParaRPr lang="ru-RU" b="1" dirty="0" smtClean="0"/>
          </a:p>
          <a:p>
            <a:pPr>
              <a:buNone/>
            </a:pPr>
            <a:r>
              <a:rPr lang="ru-RU" b="1" dirty="0" smtClean="0"/>
              <a:t>Срок для сообщения налоговым агентом в инспекцию о невозможности удержать НДФЛ увеличился</a:t>
            </a:r>
            <a:endParaRPr lang="ru-RU" dirty="0" smtClean="0"/>
          </a:p>
          <a:p>
            <a:r>
              <a:rPr lang="ru-RU" dirty="0" smtClean="0"/>
              <a:t>Информацию с указанием сумм дохода, с которого не удержан налог, и размера </a:t>
            </a:r>
            <a:r>
              <a:rPr lang="ru-RU" dirty="0" err="1" smtClean="0"/>
              <a:t>неудержанного</a:t>
            </a:r>
            <a:r>
              <a:rPr lang="ru-RU" dirty="0" smtClean="0"/>
              <a:t> НДФЛ необходимо представлять не позднее 1 марта года, следующего за истекшим налоговым периодом (п. 5 ст. 226 НК РФ). Ранее эти сведения нужно было подать в течение месяца после окончания года.</a:t>
            </a:r>
          </a:p>
          <a:p>
            <a:r>
              <a:rPr lang="ru-RU" dirty="0" smtClean="0"/>
              <a:t>Обращаем внимание, что в 2016 году сообщить о невозможности удержать налог в прошлом году нужно по новой форме 2-НДФЛ.</a:t>
            </a:r>
          </a:p>
          <a:p>
            <a:pPr>
              <a:buNone/>
            </a:pPr>
            <a:r>
              <a:rPr lang="ru-RU" i="1" dirty="0" smtClean="0"/>
              <a:t>Изменения предусмотрены Федеральным законом от 02.05.2015 N 113-ФЗ</a:t>
            </a:r>
            <a:endParaRPr lang="ru-RU" dirty="0" smtClean="0"/>
          </a:p>
          <a:p>
            <a:pPr>
              <a:buNone/>
            </a:pPr>
            <a:r>
              <a:rPr lang="ru-RU" dirty="0" smtClean="0"/>
              <a:t> </a:t>
            </a:r>
          </a:p>
          <a:p>
            <a:endParaRPr lang="ru-RU" dirty="0"/>
          </a:p>
        </p:txBody>
      </p:sp>
    </p:spTree>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НДФЛ: с 1 января 2016 года</a:t>
            </a:r>
            <a:endParaRPr lang="ru-RU" dirty="0"/>
          </a:p>
        </p:txBody>
      </p:sp>
      <p:sp>
        <p:nvSpPr>
          <p:cNvPr id="3" name="Содержимое 2"/>
          <p:cNvSpPr>
            <a:spLocks noGrp="1"/>
          </p:cNvSpPr>
          <p:nvPr>
            <p:ph idx="1"/>
          </p:nvPr>
        </p:nvSpPr>
        <p:spPr>
          <a:xfrm>
            <a:off x="357158" y="1447800"/>
            <a:ext cx="8576530" cy="4800600"/>
          </a:xfrm>
        </p:spPr>
        <p:txBody>
          <a:bodyPr>
            <a:normAutofit fontScale="70000" lnSpcReduction="20000"/>
          </a:bodyPr>
          <a:lstStyle/>
          <a:p>
            <a:pPr>
              <a:buNone/>
            </a:pPr>
            <a:r>
              <a:rPr lang="ru-RU" b="1" dirty="0" smtClean="0"/>
              <a:t>При выплате </a:t>
            </a:r>
            <a:r>
              <a:rPr lang="ru-RU" b="1" dirty="0" err="1" smtClean="0"/>
              <a:t>физлицу</a:t>
            </a:r>
            <a:r>
              <a:rPr lang="ru-RU" b="1" dirty="0" smtClean="0"/>
              <a:t> дохода по ГПД филиал перечисляет налог по месту своего нахождения</a:t>
            </a:r>
            <a:endParaRPr lang="ru-RU" dirty="0" smtClean="0"/>
          </a:p>
          <a:p>
            <a:r>
              <a:rPr lang="ru-RU" dirty="0" smtClean="0"/>
              <a:t>Это касается обособленных подразделений российских организаций, которые сами или через уполномоченных лиц заключили с </a:t>
            </a:r>
            <a:r>
              <a:rPr lang="ru-RU" dirty="0" err="1" smtClean="0"/>
              <a:t>физлицом</a:t>
            </a:r>
            <a:r>
              <a:rPr lang="ru-RU" dirty="0" smtClean="0"/>
              <a:t> гражданско-правовой договор (ГПД). Такое дополнение внесено в </a:t>
            </a:r>
            <a:r>
              <a:rPr lang="ru-RU" dirty="0" err="1" smtClean="0"/>
              <a:t>абз</a:t>
            </a:r>
            <a:r>
              <a:rPr lang="ru-RU" dirty="0" smtClean="0"/>
              <a:t>. 3 п. 7 ст. 226 НК РФ.</a:t>
            </a:r>
          </a:p>
          <a:p>
            <a:r>
              <a:rPr lang="ru-RU" dirty="0" smtClean="0"/>
              <a:t>Ранее предусматривалось, что по месту своего нахождения обособленное подразделение платит НДФЛ только с доходов работников. Однако Минфин распространял действие этого правила и на исполнителей (подрядчиков), с которыми заключены ГПД, поскольку и заказчик является налоговым агентом.</a:t>
            </a:r>
          </a:p>
          <a:p>
            <a:pPr>
              <a:buNone/>
            </a:pPr>
            <a:r>
              <a:rPr lang="ru-RU" i="1" dirty="0" smtClean="0"/>
              <a:t>Изменения предусмотрены Федеральным законом от 28.11.2015 N 327-ФЗ</a:t>
            </a:r>
            <a:endParaRPr lang="ru-RU" dirty="0" smtClean="0"/>
          </a:p>
          <a:p>
            <a:endParaRPr lang="ru-R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274638"/>
            <a:ext cx="8719406" cy="1143000"/>
          </a:xfrm>
        </p:spPr>
        <p:txBody>
          <a:bodyPr>
            <a:normAutofit fontScale="90000"/>
          </a:bodyPr>
          <a:lstStyle/>
          <a:p>
            <a:r>
              <a:rPr lang="ru-RU" b="1" dirty="0" smtClean="0"/>
              <a:t>Налог на добавленную стоимость (гл. 21 НК РФ) с 1 января 2014 г.</a:t>
            </a:r>
            <a:endParaRPr lang="ru-RU" dirty="0"/>
          </a:p>
        </p:txBody>
      </p:sp>
      <p:sp>
        <p:nvSpPr>
          <p:cNvPr id="3" name="Содержимое 2"/>
          <p:cNvSpPr>
            <a:spLocks noGrp="1"/>
          </p:cNvSpPr>
          <p:nvPr>
            <p:ph idx="1"/>
          </p:nvPr>
        </p:nvSpPr>
        <p:spPr/>
        <p:txBody>
          <a:bodyPr/>
          <a:lstStyle/>
          <a:p>
            <a:pPr>
              <a:buNone/>
            </a:pPr>
            <a:r>
              <a:rPr lang="ru-RU" b="1" dirty="0" smtClean="0"/>
              <a:t>Расширен перечень операций, освобождаемых от НДС</a:t>
            </a:r>
            <a:endParaRPr lang="ru-RU" dirty="0" smtClean="0"/>
          </a:p>
          <a:p>
            <a:pPr>
              <a:buNone/>
            </a:pPr>
            <a:r>
              <a:rPr lang="ru-RU" dirty="0" smtClean="0"/>
              <a:t> </a:t>
            </a:r>
          </a:p>
          <a:p>
            <a:r>
              <a:rPr lang="ru-RU" dirty="0" smtClean="0"/>
              <a:t>С 1 января 2014 г. расширен перечень операций, освобождаемых от НДС по ст. 149 НК РФ.</a:t>
            </a:r>
            <a:endParaRPr lang="ru-RU" dirty="0"/>
          </a:p>
        </p:txBody>
      </p:sp>
    </p:spTree>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НДФЛ: с 1 января 2016 года</a:t>
            </a:r>
            <a:endParaRPr lang="ru-RU" dirty="0"/>
          </a:p>
        </p:txBody>
      </p:sp>
      <p:sp>
        <p:nvSpPr>
          <p:cNvPr id="3" name="Содержимое 2"/>
          <p:cNvSpPr>
            <a:spLocks noGrp="1"/>
          </p:cNvSpPr>
          <p:nvPr>
            <p:ph idx="1"/>
          </p:nvPr>
        </p:nvSpPr>
        <p:spPr>
          <a:xfrm>
            <a:off x="714348" y="1447800"/>
            <a:ext cx="8219340" cy="4800600"/>
          </a:xfrm>
        </p:spPr>
        <p:txBody>
          <a:bodyPr>
            <a:normAutofit fontScale="85000" lnSpcReduction="10000"/>
          </a:bodyPr>
          <a:lstStyle/>
          <a:p>
            <a:pPr>
              <a:buNone/>
            </a:pPr>
            <a:r>
              <a:rPr lang="ru-RU" b="1" dirty="0" smtClean="0"/>
              <a:t>Отчетность по НДФЛ можно подать на бумажном носителе, если доход получили до 25 человек</a:t>
            </a:r>
            <a:endParaRPr lang="ru-RU" dirty="0" smtClean="0"/>
          </a:p>
          <a:p>
            <a:r>
              <a:rPr lang="ru-RU" dirty="0" smtClean="0"/>
              <a:t>По общему правилу налоговый агент обязан представлять расчет исчисленных и удержанных сумм НДФЛ и сведения о доходах </a:t>
            </a:r>
            <a:r>
              <a:rPr lang="ru-RU" dirty="0" err="1" smtClean="0"/>
              <a:t>физлиц</a:t>
            </a:r>
            <a:r>
              <a:rPr lang="ru-RU" dirty="0" smtClean="0"/>
              <a:t> в электронной форме (</a:t>
            </a:r>
            <a:r>
              <a:rPr lang="ru-RU" dirty="0" err="1" smtClean="0"/>
              <a:t>абз</a:t>
            </a:r>
            <a:r>
              <a:rPr lang="ru-RU" dirty="0" smtClean="0"/>
              <a:t>. 7 п. 2 ст. 230 НК РФ). Ранее для подачи формы 2-НДФЛ на бумажном носителе действовал лимит по числу </a:t>
            </a:r>
            <a:r>
              <a:rPr lang="ru-RU" dirty="0" err="1" smtClean="0"/>
              <a:t>физлиц</a:t>
            </a:r>
            <a:r>
              <a:rPr lang="ru-RU" dirty="0" smtClean="0"/>
              <a:t>, получивших доход за год, - до 10 человек.</a:t>
            </a:r>
          </a:p>
          <a:p>
            <a:pPr>
              <a:buNone/>
            </a:pPr>
            <a:r>
              <a:rPr lang="ru-RU" i="1" dirty="0" smtClean="0"/>
              <a:t>Изменения предусмотрены Федеральным законом от 02.05.2015 N 113-ФЗ</a:t>
            </a:r>
            <a:endParaRPr lang="ru-RU" dirty="0" smtClean="0"/>
          </a:p>
          <a:p>
            <a:endParaRPr lang="ru-RU" dirty="0"/>
          </a:p>
        </p:txBody>
      </p:sp>
    </p:spTree>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НДФЛ: с 1 января 2016 года</a:t>
            </a:r>
            <a:endParaRPr lang="ru-RU" dirty="0"/>
          </a:p>
        </p:txBody>
      </p:sp>
      <p:sp>
        <p:nvSpPr>
          <p:cNvPr id="3" name="Содержимое 2"/>
          <p:cNvSpPr>
            <a:spLocks noGrp="1"/>
          </p:cNvSpPr>
          <p:nvPr>
            <p:ph idx="1"/>
          </p:nvPr>
        </p:nvSpPr>
        <p:spPr>
          <a:xfrm>
            <a:off x="714348" y="1447800"/>
            <a:ext cx="8219340" cy="4800600"/>
          </a:xfrm>
        </p:spPr>
        <p:txBody>
          <a:bodyPr>
            <a:normAutofit fontScale="85000" lnSpcReduction="10000"/>
          </a:bodyPr>
          <a:lstStyle/>
          <a:p>
            <a:pPr>
              <a:buNone/>
            </a:pPr>
            <a:r>
              <a:rPr lang="ru-RU" b="1" dirty="0" smtClean="0"/>
              <a:t>При выходе участника из общества облагаемый НДФЛ доход можно уменьшить на сумму расходов</a:t>
            </a:r>
            <a:endParaRPr lang="ru-RU" dirty="0" smtClean="0"/>
          </a:p>
          <a:p>
            <a:r>
              <a:rPr lang="ru-RU" dirty="0" smtClean="0"/>
              <a:t>Затраты, связанные с приобретением имущественных прав, также учитываются, когда уменьшается номинальная стоимость доли в уставном капитале или участнику при ликвидации общества передается имущество (</a:t>
            </a:r>
            <a:r>
              <a:rPr lang="ru-RU" dirty="0" err="1" smtClean="0"/>
              <a:t>пп</a:t>
            </a:r>
            <a:r>
              <a:rPr lang="ru-RU" dirty="0" smtClean="0"/>
              <a:t>. 2 п. 2 ст. 220 НК РФ). Ранее вопрос об учете расходов в таких случаях являлся спорным.</a:t>
            </a:r>
          </a:p>
          <a:p>
            <a:pPr>
              <a:buNone/>
            </a:pPr>
            <a:r>
              <a:rPr lang="ru-RU" i="1" dirty="0" smtClean="0"/>
              <a:t>Изменения предусмотрены Федеральным законом от 08.06.2015 N 146-ФЗ</a:t>
            </a:r>
            <a:endParaRPr lang="ru-RU" dirty="0" smtClean="0"/>
          </a:p>
          <a:p>
            <a:endParaRPr lang="ru-RU" dirty="0"/>
          </a:p>
        </p:txBody>
      </p:sp>
    </p:spTree>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725470"/>
          </a:xfrm>
        </p:spPr>
        <p:txBody>
          <a:bodyPr>
            <a:normAutofit fontScale="90000"/>
          </a:bodyPr>
          <a:lstStyle/>
          <a:p>
            <a:r>
              <a:rPr lang="ru-RU" dirty="0" smtClean="0"/>
              <a:t>НДФЛ: с 1 января 2016 года</a:t>
            </a:r>
            <a:endParaRPr lang="ru-RU" dirty="0"/>
          </a:p>
        </p:txBody>
      </p:sp>
      <p:sp>
        <p:nvSpPr>
          <p:cNvPr id="3" name="Содержимое 2"/>
          <p:cNvSpPr>
            <a:spLocks noGrp="1"/>
          </p:cNvSpPr>
          <p:nvPr>
            <p:ph idx="1"/>
          </p:nvPr>
        </p:nvSpPr>
        <p:spPr>
          <a:xfrm>
            <a:off x="428596" y="928670"/>
            <a:ext cx="8505092" cy="5319730"/>
          </a:xfrm>
        </p:spPr>
        <p:txBody>
          <a:bodyPr>
            <a:normAutofit fontScale="25000" lnSpcReduction="20000"/>
          </a:bodyPr>
          <a:lstStyle/>
          <a:p>
            <a:pPr>
              <a:buNone/>
            </a:pPr>
            <a:r>
              <a:rPr lang="ru-RU" sz="6200" b="1" dirty="0" smtClean="0"/>
              <a:t>НДФЛ не уплачивается, если до продажи недвижимость была в собственности не менее 5 лет</a:t>
            </a:r>
            <a:endParaRPr lang="ru-RU" sz="6200" dirty="0" smtClean="0"/>
          </a:p>
          <a:p>
            <a:r>
              <a:rPr lang="ru-RU" sz="6200" dirty="0" smtClean="0"/>
              <a:t>Для освобождения от НДФЛ минимальный срок владения недвижимостью может составлять не пять лет, а три года (ст. 217.1 НК РФ). Это правомерно, например, при продаже квартиры, которая получена в дар от члена семьи, по наследству или в порядке приватизации.</a:t>
            </a:r>
          </a:p>
          <a:p>
            <a:r>
              <a:rPr lang="ru-RU" sz="6200" dirty="0" smtClean="0"/>
              <a:t>Для случая, когда доход от продажи недвижимости меньше 70% кадастровой стоимости объекта, определенной по состоянию на 1 января года, в котором зарегистрирован переход права собственности, предусмотрены особенности. В такой ситуации доходом, облагаемым НДФЛ, признается 70% кадастровой стоимости объекта недвижимости на указанную дату.</a:t>
            </a:r>
          </a:p>
          <a:p>
            <a:r>
              <a:rPr lang="ru-RU" sz="6200" dirty="0" smtClean="0"/>
              <a:t>Следует отметить, что субъекты РФ своими законами могут уменьшить установленный Налоговым кодексом РФ пятилетний срок владения недвижимостью. Также они вправе снижать процентную величину кадастровой стоимости объекта, с которой сравнивается полученный продавцом доход в целях обложения НДФЛ.</a:t>
            </a:r>
          </a:p>
          <a:p>
            <a:r>
              <a:rPr lang="ru-RU" sz="6200" dirty="0" smtClean="0"/>
              <a:t>Положения ст. 217.1 НК РФ применяются в отношении объектов недвижимости, приобретенных в собственность после 1 января 2016 года. Новые правила, как и действовавшие ранее, не распространяются на недвижимость, которая непосредственно использовалась в предпринимательской деятельности.</a:t>
            </a:r>
          </a:p>
          <a:p>
            <a:r>
              <a:rPr lang="ru-RU" sz="6200" dirty="0" smtClean="0"/>
              <a:t>Напомним, доходы </a:t>
            </a:r>
            <a:r>
              <a:rPr lang="ru-RU" sz="6200" dirty="0" err="1" smtClean="0"/>
              <a:t>физлица</a:t>
            </a:r>
            <a:r>
              <a:rPr lang="ru-RU" sz="6200" dirty="0" smtClean="0"/>
              <a:t> - налогового резидента РФ от продажи недвижимости не облагались НДФЛ, если срок нахождения объекта в собственности составлял три года и более. При этом было неважно, каким образом данный объект получен.</a:t>
            </a:r>
          </a:p>
          <a:p>
            <a:pPr>
              <a:buNone/>
            </a:pPr>
            <a:r>
              <a:rPr lang="ru-RU" sz="6200" i="1" dirty="0" smtClean="0"/>
              <a:t>Изменения предусмотрены Федеральным законом от 29.11.2014 N 382-ФЗ</a:t>
            </a:r>
            <a:endParaRPr lang="ru-RU" sz="6200" dirty="0" smtClean="0"/>
          </a:p>
          <a:p>
            <a:endParaRPr lang="ru-RU" dirty="0"/>
          </a:p>
        </p:txBody>
      </p:sp>
    </p:spTree>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НДФЛ: с 1 января 2016 года</a:t>
            </a:r>
            <a:endParaRPr lang="ru-RU" dirty="0"/>
          </a:p>
        </p:txBody>
      </p:sp>
      <p:sp>
        <p:nvSpPr>
          <p:cNvPr id="3" name="Содержимое 2"/>
          <p:cNvSpPr>
            <a:spLocks noGrp="1"/>
          </p:cNvSpPr>
          <p:nvPr>
            <p:ph idx="1"/>
          </p:nvPr>
        </p:nvSpPr>
        <p:spPr>
          <a:xfrm>
            <a:off x="428596" y="1447800"/>
            <a:ext cx="8505092" cy="4800600"/>
          </a:xfrm>
        </p:spPr>
        <p:txBody>
          <a:bodyPr>
            <a:normAutofit fontScale="70000" lnSpcReduction="20000"/>
          </a:bodyPr>
          <a:lstStyle/>
          <a:p>
            <a:r>
              <a:rPr lang="ru-RU" b="1" dirty="0" smtClean="0"/>
              <a:t>Работодатель не смог удержать НДФЛ - </a:t>
            </a:r>
            <a:r>
              <a:rPr lang="ru-RU" b="1" dirty="0" err="1" smtClean="0"/>
              <a:t>физлицо</a:t>
            </a:r>
            <a:r>
              <a:rPr lang="ru-RU" b="1" dirty="0" smtClean="0"/>
              <a:t> должно уплатить налог не позднее 1 декабря</a:t>
            </a:r>
            <a:endParaRPr lang="ru-RU" dirty="0" smtClean="0"/>
          </a:p>
          <a:p>
            <a:r>
              <a:rPr lang="ru-RU" dirty="0" smtClean="0"/>
              <a:t>Такое положение закреплено в п. 6 ст. 228 НК РФ. Применять эту норму можно будет только при расчете и уплате налога за 2016 год и последующие периоды. Перечислить в бюджет НДФЛ, который налоговый агент не смог удержать в 2015 году, нужно по общему правилу - не позднее 15 июля 2016 года.</a:t>
            </a:r>
          </a:p>
          <a:p>
            <a:r>
              <a:rPr lang="ru-RU" dirty="0" smtClean="0"/>
              <a:t>Налоговый агент не может удержать НДФЛ, если доход, например, выплачивается в натуральной форме, а денежные выплаты отсутствуют. В этом случае он должен письменно сообщить налогоплательщику и инспекции о невозможности удержать налог, а также о суммах дохода и </a:t>
            </a:r>
            <a:r>
              <a:rPr lang="ru-RU" dirty="0" err="1" smtClean="0"/>
              <a:t>неудержанного</a:t>
            </a:r>
            <a:r>
              <a:rPr lang="ru-RU" dirty="0" smtClean="0"/>
              <a:t> налога. Инспекция направит </a:t>
            </a:r>
            <a:r>
              <a:rPr lang="ru-RU" dirty="0" err="1" smtClean="0"/>
              <a:t>физлицу</a:t>
            </a:r>
            <a:r>
              <a:rPr lang="ru-RU" dirty="0" smtClean="0"/>
              <a:t> уведомление, на основании которого нужно будет внести налог.</a:t>
            </a:r>
          </a:p>
          <a:p>
            <a:r>
              <a:rPr lang="ru-RU" i="1" dirty="0" smtClean="0"/>
              <a:t>Изменения предусмотрены Федеральным законом от 29.12.2015 N 396-ФЗ</a:t>
            </a:r>
            <a:endParaRPr lang="ru-RU" dirty="0" smtClean="0"/>
          </a:p>
          <a:p>
            <a:endParaRPr lang="ru-RU" dirty="0"/>
          </a:p>
        </p:txBody>
      </p:sp>
    </p:spTree>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274638"/>
            <a:ext cx="8362216" cy="1143000"/>
          </a:xfrm>
        </p:spPr>
        <p:txBody>
          <a:bodyPr>
            <a:normAutofit fontScale="90000"/>
          </a:bodyPr>
          <a:lstStyle/>
          <a:p>
            <a:r>
              <a:rPr lang="ru-RU" b="1" dirty="0" smtClean="0"/>
              <a:t>Налог на прибыль организаций:</a:t>
            </a:r>
            <a:br>
              <a:rPr lang="ru-RU" b="1" dirty="0" smtClean="0"/>
            </a:br>
            <a:r>
              <a:rPr lang="ru-RU" dirty="0" smtClean="0"/>
              <a:t> с 1 января 2016 года</a:t>
            </a:r>
            <a:endParaRPr lang="ru-RU" dirty="0"/>
          </a:p>
        </p:txBody>
      </p:sp>
      <p:sp>
        <p:nvSpPr>
          <p:cNvPr id="3" name="Содержимое 2"/>
          <p:cNvSpPr>
            <a:spLocks noGrp="1"/>
          </p:cNvSpPr>
          <p:nvPr>
            <p:ph idx="1"/>
          </p:nvPr>
        </p:nvSpPr>
        <p:spPr>
          <a:xfrm>
            <a:off x="500034" y="1447800"/>
            <a:ext cx="8433654" cy="4800600"/>
          </a:xfrm>
        </p:spPr>
        <p:txBody>
          <a:bodyPr>
            <a:normAutofit fontScale="77500" lnSpcReduction="20000"/>
          </a:bodyPr>
          <a:lstStyle/>
          <a:p>
            <a:r>
              <a:rPr lang="ru-RU" b="1" dirty="0" smtClean="0"/>
              <a:t>Амортизируемым признается имущество с первоначальной стоимостью свыше 100 тыс. руб.</a:t>
            </a:r>
            <a:endParaRPr lang="ru-RU" dirty="0" smtClean="0"/>
          </a:p>
          <a:p>
            <a:r>
              <a:rPr lang="ru-RU" dirty="0" smtClean="0"/>
              <a:t>Такое изменение внесено в п. 1 ст. 256 НК РФ. Тот же критерий используется при определении стоимости основного средства для отнесения его к амортизируемому имуществу (п. 1 ст. 257 НК РФ). Эти правила применимы к амортизируемому имуществу, введенному в эксплуатацию начиная с 1 января 2016 года.</a:t>
            </a:r>
          </a:p>
          <a:p>
            <a:r>
              <a:rPr lang="ru-RU" dirty="0" smtClean="0"/>
              <a:t>Напомним, до этой даты для целей налогового учета имущество признавалось амортизируемым, если его первоначальная стоимость превышала 40 тыс. руб.</a:t>
            </a:r>
          </a:p>
          <a:p>
            <a:r>
              <a:rPr lang="ru-RU" i="1" dirty="0" smtClean="0"/>
              <a:t>Изменения предусмотрены Федеральным законом от 08.06.2015 N 150-ФЗ</a:t>
            </a:r>
            <a:endParaRPr lang="ru-RU" dirty="0" smtClean="0"/>
          </a:p>
          <a:p>
            <a:endParaRPr lang="ru-RU" dirty="0"/>
          </a:p>
        </p:txBody>
      </p:sp>
    </p:spTree>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Налог на прибыль организаций:</a:t>
            </a:r>
            <a:br>
              <a:rPr lang="ru-RU" b="1" dirty="0" smtClean="0"/>
            </a:br>
            <a:r>
              <a:rPr lang="ru-RU" dirty="0" smtClean="0"/>
              <a:t> с 1 января 2016 года</a:t>
            </a:r>
            <a:endParaRPr lang="ru-RU" dirty="0"/>
          </a:p>
        </p:txBody>
      </p:sp>
      <p:sp>
        <p:nvSpPr>
          <p:cNvPr id="3" name="Содержимое 2"/>
          <p:cNvSpPr>
            <a:spLocks noGrp="1"/>
          </p:cNvSpPr>
          <p:nvPr>
            <p:ph idx="1"/>
          </p:nvPr>
        </p:nvSpPr>
        <p:spPr>
          <a:xfrm>
            <a:off x="428596" y="1447800"/>
            <a:ext cx="8505092" cy="5410200"/>
          </a:xfrm>
        </p:spPr>
        <p:txBody>
          <a:bodyPr>
            <a:normAutofit fontScale="62500" lnSpcReduction="20000"/>
          </a:bodyPr>
          <a:lstStyle/>
          <a:p>
            <a:pPr>
              <a:buNone/>
            </a:pPr>
            <a:r>
              <a:rPr lang="ru-RU" b="1" dirty="0" smtClean="0"/>
              <a:t>Изменились предельные значения процентных ставок по обязательствам из контролируемых сделок</a:t>
            </a:r>
            <a:endParaRPr lang="ru-RU" dirty="0" smtClean="0"/>
          </a:p>
          <a:p>
            <a:r>
              <a:rPr lang="ru-RU" dirty="0" smtClean="0"/>
              <a:t>Если рублевые долговые обязательства возникли из контролируемых сделок, то при расчете налога на прибыль интервал предельных значений процентов по таким обязательствам составляет от 75% до 125% ключевой ставки ЦБ РФ (п. 1.2 ст. 269 НК РФ).</a:t>
            </a:r>
          </a:p>
          <a:p>
            <a:pPr>
              <a:buNone/>
            </a:pPr>
            <a:r>
              <a:rPr lang="ru-RU" i="1" dirty="0" smtClean="0"/>
              <a:t>Изменения предусмотрены Федеральным законом от 08.03.2015 N 32-ФЗ</a:t>
            </a:r>
            <a:endParaRPr lang="ru-RU" dirty="0" smtClean="0"/>
          </a:p>
          <a:p>
            <a:pPr>
              <a:buNone/>
            </a:pPr>
            <a:r>
              <a:rPr lang="ru-RU" dirty="0" smtClean="0"/>
              <a:t> </a:t>
            </a:r>
          </a:p>
          <a:p>
            <a:pPr>
              <a:buNone/>
            </a:pPr>
            <a:r>
              <a:rPr lang="ru-RU" b="1" dirty="0" smtClean="0"/>
              <a:t>Стало больше компаний, вносящих только квартальные авансовые платежи по налогу на прибыль</a:t>
            </a:r>
            <a:endParaRPr lang="ru-RU" dirty="0" smtClean="0"/>
          </a:p>
          <a:p>
            <a:r>
              <a:rPr lang="ru-RU" dirty="0" smtClean="0"/>
              <a:t>Это связано с увеличением с 10 до 15 </a:t>
            </a:r>
            <a:r>
              <a:rPr lang="ru-RU" dirty="0" err="1" smtClean="0"/>
              <a:t>млн</a:t>
            </a:r>
            <a:r>
              <a:rPr lang="ru-RU" dirty="0" smtClean="0"/>
              <a:t> руб. лимита среднеквартальной суммы доходов от реализации, определяемого за предыдущие четыре квартала (п. 3 ст. 286 НК РФ). Авансовые платежи следует перечислять не позднее 28 календарных дней с даты окончания отчетного периода.</a:t>
            </a:r>
          </a:p>
          <a:p>
            <a:pPr>
              <a:buNone/>
            </a:pPr>
            <a:r>
              <a:rPr lang="ru-RU" i="1" dirty="0" smtClean="0"/>
              <a:t>Изменения предусмотрены Федеральным законом от 08.06.2015 N 150-ФЗ</a:t>
            </a:r>
            <a:endParaRPr lang="ru-RU" dirty="0" smtClean="0"/>
          </a:p>
          <a:p>
            <a:endParaRPr lang="ru-RU" dirty="0"/>
          </a:p>
        </p:txBody>
      </p:sp>
    </p:spTree>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274638"/>
            <a:ext cx="8647968" cy="1143000"/>
          </a:xfrm>
        </p:spPr>
        <p:txBody>
          <a:bodyPr>
            <a:normAutofit fontScale="90000"/>
          </a:bodyPr>
          <a:lstStyle/>
          <a:p>
            <a:r>
              <a:rPr lang="ru-RU" b="1" dirty="0" smtClean="0"/>
              <a:t/>
            </a:r>
            <a:br>
              <a:rPr lang="ru-RU" b="1" dirty="0" smtClean="0"/>
            </a:br>
            <a:r>
              <a:rPr lang="ru-RU" b="1" dirty="0" smtClean="0"/>
              <a:t/>
            </a:r>
            <a:br>
              <a:rPr lang="ru-RU" b="1" dirty="0" smtClean="0"/>
            </a:br>
            <a:r>
              <a:rPr lang="ru-RU" b="1" dirty="0" smtClean="0"/>
              <a:t>Водный налог (гл. 25.2 НК РФ)</a:t>
            </a:r>
            <a:r>
              <a:rPr lang="ru-RU" dirty="0" smtClean="0"/>
              <a:t/>
            </a:r>
            <a:br>
              <a:rPr lang="ru-RU" dirty="0" smtClean="0"/>
            </a:br>
            <a:r>
              <a:rPr lang="ru-RU" b="1" dirty="0" smtClean="0"/>
              <a:t>С 1 января 2016 года</a:t>
            </a:r>
            <a:r>
              <a:rPr lang="ru-RU" dirty="0" smtClean="0"/>
              <a:t/>
            </a:r>
            <a:br>
              <a:rPr lang="ru-RU" dirty="0" smtClean="0"/>
            </a:br>
            <a:r>
              <a:rPr lang="ru-RU" dirty="0" smtClean="0"/>
              <a:t> </a:t>
            </a:r>
            <a:br>
              <a:rPr lang="ru-RU" dirty="0" smtClean="0"/>
            </a:br>
            <a:endParaRPr lang="ru-RU" dirty="0"/>
          </a:p>
        </p:txBody>
      </p:sp>
      <p:sp>
        <p:nvSpPr>
          <p:cNvPr id="3" name="Содержимое 2"/>
          <p:cNvSpPr>
            <a:spLocks noGrp="1"/>
          </p:cNvSpPr>
          <p:nvPr>
            <p:ph idx="1"/>
          </p:nvPr>
        </p:nvSpPr>
        <p:spPr>
          <a:xfrm>
            <a:off x="285720" y="1447800"/>
            <a:ext cx="8647968" cy="4800600"/>
          </a:xfrm>
        </p:spPr>
        <p:txBody>
          <a:bodyPr>
            <a:normAutofit fontScale="55000" lnSpcReduction="20000"/>
          </a:bodyPr>
          <a:lstStyle/>
          <a:p>
            <a:pPr>
              <a:buNone/>
            </a:pPr>
            <a:r>
              <a:rPr lang="ru-RU" b="1" dirty="0" smtClean="0"/>
              <a:t>К ставке водного налога применяется новое значение повышающего коэффициента</a:t>
            </a:r>
            <a:endParaRPr lang="ru-RU" dirty="0" smtClean="0"/>
          </a:p>
          <a:p>
            <a:r>
              <a:rPr lang="ru-RU" dirty="0" smtClean="0"/>
              <a:t>При расчете водного налога к общим ставкам, указанным в п. 1 ст. 333.12 НК РФ, применяется повышающий коэффициент. В 2016 год его значение согласно п. 1.1 ст. 333.12 НК РФ составляет 1,32. В прошлом году этот коэффициент был предусмотрен в размере 1,15.</a:t>
            </a:r>
          </a:p>
          <a:p>
            <a:r>
              <a:rPr lang="ru-RU" dirty="0" smtClean="0"/>
              <a:t>Напомним, в отдельных случаях повышающий коэффициент, предусмотренный в п. 1.1 ст. 333.12 НК РФ, применяется к ставке водного налога наряду с другими коэффициентами. Например, если у налогоплательщика отсутствуют средства измерений (технические системы и устройства с измерительными функциями) количества воды, которое он забрал из водного объекта, то при исчислении налога ставка также умножается на коэффициент 1,1.</a:t>
            </a:r>
          </a:p>
          <a:p>
            <a:pPr>
              <a:buNone/>
            </a:pPr>
            <a:r>
              <a:rPr lang="ru-RU" i="1" dirty="0" smtClean="0"/>
              <a:t>Изменения предусмотрены Федеральным законом от 24.11.2014 N 366-ФЗ</a:t>
            </a:r>
            <a:endParaRPr lang="ru-RU" dirty="0" smtClean="0"/>
          </a:p>
          <a:p>
            <a:pPr>
              <a:buNone/>
            </a:pPr>
            <a:r>
              <a:rPr lang="ru-RU" dirty="0" smtClean="0"/>
              <a:t> </a:t>
            </a:r>
          </a:p>
          <a:p>
            <a:pPr>
              <a:buNone/>
            </a:pPr>
            <a:r>
              <a:rPr lang="ru-RU" b="1" dirty="0" smtClean="0"/>
              <a:t>При заборе воды для водоснабжения населения ставка водного налога равна 93 руб. за 1000 куб. м</a:t>
            </a:r>
            <a:endParaRPr lang="ru-RU" dirty="0" smtClean="0"/>
          </a:p>
          <a:p>
            <a:r>
              <a:rPr lang="ru-RU" dirty="0" smtClean="0"/>
              <a:t>В 2015 году ставка составляла 81 руб. за 1000 куб. м забранных (изъятых) водных ресурсов. Повышение было запланировано п. 3 ст. 333.12 НК РФ.</a:t>
            </a:r>
          </a:p>
          <a:p>
            <a:pPr>
              <a:buNone/>
            </a:pPr>
            <a:r>
              <a:rPr lang="ru-RU" i="1" dirty="0" smtClean="0"/>
              <a:t>Изменения предусмотрены Федеральным законом от 24.11.2014 N 366-ФЗ</a:t>
            </a:r>
            <a:endParaRPr lang="ru-RU" dirty="0" smtClean="0"/>
          </a:p>
          <a:p>
            <a:endParaRPr lang="ru-RU" dirty="0"/>
          </a:p>
        </p:txBody>
      </p:sp>
    </p:spTree>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274638"/>
            <a:ext cx="8719406" cy="1143000"/>
          </a:xfrm>
        </p:spPr>
        <p:txBody>
          <a:bodyPr>
            <a:normAutofit fontScale="90000"/>
          </a:bodyPr>
          <a:lstStyle/>
          <a:p>
            <a:r>
              <a:rPr lang="ru-RU" sz="4000" b="1" dirty="0" smtClean="0"/>
              <a:t>Налог на добычу полезных ископаемых (гл. 26 НК РФ) С 1 января 2016 года</a:t>
            </a:r>
            <a:endParaRPr lang="ru-RU" sz="4000" dirty="0"/>
          </a:p>
        </p:txBody>
      </p:sp>
      <p:sp>
        <p:nvSpPr>
          <p:cNvPr id="3" name="Содержимое 2"/>
          <p:cNvSpPr>
            <a:spLocks noGrp="1"/>
          </p:cNvSpPr>
          <p:nvPr>
            <p:ph idx="1"/>
          </p:nvPr>
        </p:nvSpPr>
        <p:spPr>
          <a:xfrm>
            <a:off x="285720" y="1447800"/>
            <a:ext cx="8647968" cy="4981596"/>
          </a:xfrm>
        </p:spPr>
        <p:txBody>
          <a:bodyPr/>
          <a:lstStyle/>
          <a:p>
            <a:pPr>
              <a:buNone/>
            </a:pPr>
            <a:r>
              <a:rPr lang="ru-RU" b="1" dirty="0" smtClean="0"/>
              <a:t>НДПИ на каспийскую нефть: нулевой коэффициент региона добычи можно применять дольше</a:t>
            </a:r>
            <a:endParaRPr lang="ru-RU" dirty="0" smtClean="0"/>
          </a:p>
          <a:p>
            <a:r>
              <a:rPr lang="ru-RU" dirty="0" smtClean="0"/>
              <a:t>Улучшились условия, при которых коэффициент </a:t>
            </a:r>
            <a:r>
              <a:rPr lang="ru-RU" dirty="0" err="1" smtClean="0"/>
              <a:t>Ккан</a:t>
            </a:r>
            <a:r>
              <a:rPr lang="ru-RU" dirty="0" smtClean="0"/>
              <a:t> равен нулю в отношении участков недр, полностью или частично расположенных в Каспийском море. Эти условия вынесены в отдельный </a:t>
            </a:r>
            <a:r>
              <a:rPr lang="ru-RU" dirty="0" err="1" smtClean="0"/>
              <a:t>пп</a:t>
            </a:r>
            <a:r>
              <a:rPr lang="ru-RU" dirty="0" smtClean="0"/>
              <a:t>. 9 п. 4 ст. 342.5 НК РФ.</a:t>
            </a:r>
          </a:p>
          <a:p>
            <a:endParaRPr lang="ru-RU" dirty="0"/>
          </a:p>
        </p:txBody>
      </p:sp>
    </p:spTree>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4348" y="274638"/>
            <a:ext cx="8219340" cy="868346"/>
          </a:xfrm>
        </p:spPr>
        <p:txBody>
          <a:bodyPr>
            <a:noAutofit/>
          </a:bodyPr>
          <a:lstStyle/>
          <a:p>
            <a:r>
              <a:rPr lang="ru-RU" sz="3200" b="1" dirty="0" smtClean="0"/>
              <a:t>Налог на добычу полезных ископаемых (гл. 26 НК РФ) С 1 января 2016 года</a:t>
            </a:r>
            <a:endParaRPr lang="ru-RU" sz="3200" dirty="0"/>
          </a:p>
        </p:txBody>
      </p:sp>
      <p:sp>
        <p:nvSpPr>
          <p:cNvPr id="3" name="Содержимое 2"/>
          <p:cNvSpPr>
            <a:spLocks noGrp="1"/>
          </p:cNvSpPr>
          <p:nvPr>
            <p:ph idx="1"/>
          </p:nvPr>
        </p:nvSpPr>
        <p:spPr>
          <a:xfrm>
            <a:off x="500034" y="1447800"/>
            <a:ext cx="8433654" cy="4800600"/>
          </a:xfrm>
        </p:spPr>
        <p:txBody>
          <a:bodyPr>
            <a:normAutofit fontScale="92500" lnSpcReduction="10000"/>
          </a:bodyPr>
          <a:lstStyle/>
          <a:p>
            <a:pPr>
              <a:buNone/>
            </a:pPr>
            <a:r>
              <a:rPr lang="ru-RU" b="1" dirty="0" smtClean="0"/>
              <a:t>В НК РФ прямо указано, что лигатурное золото является полезным ископаемым</a:t>
            </a:r>
            <a:endParaRPr lang="ru-RU" dirty="0" smtClean="0"/>
          </a:p>
          <a:p>
            <a:r>
              <a:rPr lang="ru-RU" dirty="0" smtClean="0"/>
              <a:t>Теперь уточнено, какие полупродукты, содержащие драгоценные металлы, относятся к добытым полезным ископаемым, а значит, признаются объектом обложения НДПИ. Среди них помимо концентратов, предусмотренных ранее, выделено лигатурное золото, соответствующее национальному стандарту (</a:t>
            </a:r>
            <a:r>
              <a:rPr lang="ru-RU" dirty="0" err="1" smtClean="0"/>
              <a:t>техусловиям</a:t>
            </a:r>
            <a:r>
              <a:rPr lang="ru-RU" dirty="0" smtClean="0"/>
              <a:t>) или стандарту (</a:t>
            </a:r>
            <a:r>
              <a:rPr lang="ru-RU" dirty="0" err="1" smtClean="0"/>
              <a:t>техусловиям</a:t>
            </a:r>
            <a:r>
              <a:rPr lang="ru-RU" dirty="0" smtClean="0"/>
              <a:t>) налогоплательщика (</a:t>
            </a:r>
            <a:r>
              <a:rPr lang="ru-RU" dirty="0" err="1" smtClean="0"/>
              <a:t>пп</a:t>
            </a:r>
            <a:r>
              <a:rPr lang="ru-RU" dirty="0" smtClean="0"/>
              <a:t>. 13 п. 2 ст. 337 НК РФ).</a:t>
            </a:r>
          </a:p>
          <a:p>
            <a:endParaRPr lang="ru-RU" dirty="0"/>
          </a:p>
        </p:txBody>
      </p:sp>
    </p:spTree>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274638"/>
            <a:ext cx="8576530" cy="1143000"/>
          </a:xfrm>
        </p:spPr>
        <p:txBody>
          <a:bodyPr>
            <a:normAutofit/>
          </a:bodyPr>
          <a:lstStyle/>
          <a:p>
            <a:r>
              <a:rPr lang="ru-RU" sz="3200" b="1" dirty="0" smtClean="0"/>
              <a:t>Налог на добычу полезных ископаемых (гл. 26 НК РФ) С 1 января 2016 года</a:t>
            </a:r>
            <a:endParaRPr lang="ru-RU" sz="3200" dirty="0"/>
          </a:p>
        </p:txBody>
      </p:sp>
      <p:sp>
        <p:nvSpPr>
          <p:cNvPr id="3" name="Содержимое 2"/>
          <p:cNvSpPr>
            <a:spLocks noGrp="1"/>
          </p:cNvSpPr>
          <p:nvPr>
            <p:ph idx="1"/>
          </p:nvPr>
        </p:nvSpPr>
        <p:spPr>
          <a:xfrm>
            <a:off x="214282" y="1447800"/>
            <a:ext cx="8719406" cy="4800600"/>
          </a:xfrm>
        </p:spPr>
        <p:txBody>
          <a:bodyPr>
            <a:normAutofit fontScale="25000" lnSpcReduction="20000"/>
          </a:bodyPr>
          <a:lstStyle/>
          <a:p>
            <a:r>
              <a:rPr lang="ru-RU" sz="5500" b="1" dirty="0" smtClean="0"/>
              <a:t>При расчете НДПИ по газу применяется новый коэффициент</a:t>
            </a:r>
            <a:endParaRPr lang="ru-RU" sz="5500" dirty="0" smtClean="0"/>
          </a:p>
          <a:p>
            <a:r>
              <a:rPr lang="ru-RU" sz="5500" dirty="0" smtClean="0"/>
              <a:t>Коэффициент </a:t>
            </a:r>
            <a:r>
              <a:rPr lang="ru-RU" sz="5500" dirty="0" err="1" smtClean="0"/>
              <a:t>Кгп</a:t>
            </a:r>
            <a:r>
              <a:rPr lang="ru-RU" sz="5500" dirty="0" smtClean="0"/>
              <a:t>, характеризующий экспортную доходность, используется, чтобы определить базовое значение единицы условного топлива (</a:t>
            </a:r>
            <a:r>
              <a:rPr lang="ru-RU" sz="5500" dirty="0" err="1" smtClean="0"/>
              <a:t>Еут</a:t>
            </a:r>
            <a:r>
              <a:rPr lang="ru-RU" sz="5500" dirty="0" smtClean="0"/>
              <a:t>). Такое дополнение внесено в п. 1 ст. 342.4 НК РФ. Согласно п. 18 ст. 342.4 НК РФ в 2016 году значение этого коэффициента по общему правилу составляет 0,7317, но для некоторых налогоплательщиков оно равно 1.</a:t>
            </a:r>
          </a:p>
          <a:p>
            <a:pPr>
              <a:buNone/>
            </a:pPr>
            <a:r>
              <a:rPr lang="ru-RU" sz="5500" i="1" dirty="0" smtClean="0"/>
              <a:t>Изменения предусмотрены Федеральным законом от 28.11.2015 N 325-ФЗ</a:t>
            </a:r>
            <a:endParaRPr lang="ru-RU" sz="5500" dirty="0" smtClean="0"/>
          </a:p>
          <a:p>
            <a:r>
              <a:rPr lang="ru-RU" sz="5500" dirty="0" smtClean="0"/>
              <a:t> </a:t>
            </a:r>
          </a:p>
          <a:p>
            <a:r>
              <a:rPr lang="ru-RU" sz="5500" b="1" dirty="0" smtClean="0"/>
              <a:t>Для расчета НДПИ в отношении нефти используются новые значения базовой ставки и коэффициента</a:t>
            </a:r>
            <a:endParaRPr lang="ru-RU" sz="5500" dirty="0" smtClean="0"/>
          </a:p>
          <a:p>
            <a:r>
              <a:rPr lang="ru-RU" sz="5500" dirty="0" smtClean="0"/>
              <a:t>Базовое значение ставки на период 2016 года равно 857 руб. за 1 т. В прошлом году оно составляло 766 руб. за 1 т. Такое повышение было запланировано </a:t>
            </a:r>
            <a:r>
              <a:rPr lang="ru-RU" sz="5500" dirty="0" err="1" smtClean="0"/>
              <a:t>пп</a:t>
            </a:r>
            <a:r>
              <a:rPr lang="ru-RU" sz="5500" dirty="0" smtClean="0"/>
              <a:t>. 9 п. 2 ст. 342 НК РФ. Кроме того, с 1 января повысилось значение коэффициента </a:t>
            </a:r>
            <a:r>
              <a:rPr lang="ru-RU" sz="5500" dirty="0" err="1" smtClean="0"/>
              <a:t>Кндпи</a:t>
            </a:r>
            <a:r>
              <a:rPr lang="ru-RU" sz="5500" dirty="0" smtClean="0"/>
              <a:t>, который используется при расчете показателя Дм, характеризующего особенности добычи нефти. Теперь согласно п. 1 ст. 342.5 НК РФ он равен 559 (в 2015 году - 530).</a:t>
            </a:r>
          </a:p>
          <a:p>
            <a:r>
              <a:rPr lang="ru-RU" sz="5500" dirty="0" smtClean="0"/>
              <a:t>Напомним, базовое значение ставки НДПИ в отношении нефти обессоленной, обезвоженной и стабилизированной умножается на коэффициент </a:t>
            </a:r>
            <a:r>
              <a:rPr lang="ru-RU" sz="5500" dirty="0" err="1" smtClean="0"/>
              <a:t>Кц</a:t>
            </a:r>
            <a:r>
              <a:rPr lang="ru-RU" sz="5500" dirty="0" smtClean="0"/>
              <a:t>, характеризующий динамику мировых цен на нефть. Из полученного произведения затем вычитается величина Дм, характеризующего особенности добычи нефти.</a:t>
            </a:r>
          </a:p>
          <a:p>
            <a:pPr>
              <a:buNone/>
            </a:pPr>
            <a:r>
              <a:rPr lang="ru-RU" sz="5500" i="1" dirty="0" smtClean="0"/>
              <a:t>Изменения предусмотрены Федеральным законом от 24.11.2014 N 366-ФЗ</a:t>
            </a:r>
            <a:endParaRPr lang="ru-RU" sz="5500" dirty="0" smtClean="0"/>
          </a:p>
          <a:p>
            <a:r>
              <a:rPr lang="ru-RU" sz="5500" dirty="0" smtClean="0"/>
              <a:t> </a:t>
            </a:r>
          </a:p>
          <a:p>
            <a:r>
              <a:rPr lang="ru-RU" sz="5500" b="1" dirty="0" smtClean="0"/>
              <a:t>НДПИ на газовый конденсат: значение корректирующего коэффициента повышено</a:t>
            </a:r>
            <a:endParaRPr lang="ru-RU" sz="5500" dirty="0" smtClean="0"/>
          </a:p>
          <a:p>
            <a:r>
              <a:rPr lang="ru-RU" sz="5500" dirty="0" smtClean="0"/>
              <a:t>Теперь коэффициент </a:t>
            </a:r>
            <a:r>
              <a:rPr lang="ru-RU" sz="5500" dirty="0" err="1" smtClean="0"/>
              <a:t>Ккм</a:t>
            </a:r>
            <a:r>
              <a:rPr lang="ru-RU" sz="5500" dirty="0" smtClean="0"/>
              <a:t> равен 5,5. В прошлом году он составлял 4,4. Такое повышение было запланировано п. 15 ст. 342.4 НК РФ.</a:t>
            </a:r>
          </a:p>
          <a:p>
            <a:r>
              <a:rPr lang="ru-RU" sz="5500" dirty="0" smtClean="0"/>
              <a:t>Напомним, базовое значение ставки НДПИ в отношении газового конденсата из всех видов месторождений углеводородного сырья умножается на коэффициент </a:t>
            </a:r>
            <a:r>
              <a:rPr lang="ru-RU" sz="5500" dirty="0" err="1" smtClean="0"/>
              <a:t>Ккм</a:t>
            </a:r>
            <a:r>
              <a:rPr lang="ru-RU" sz="5500" dirty="0" smtClean="0"/>
              <a:t>, а также на базовое значение единицы условного топлива </a:t>
            </a:r>
            <a:r>
              <a:rPr lang="ru-RU" sz="5500" dirty="0" err="1" smtClean="0"/>
              <a:t>Еут</a:t>
            </a:r>
            <a:r>
              <a:rPr lang="ru-RU" sz="5500" dirty="0" smtClean="0"/>
              <a:t> и коэффициент Кс, характеризующий степень сложности добычи газа горючего природного и (или) газового конденсата из залежи углеводородного сырья.</a:t>
            </a:r>
          </a:p>
          <a:p>
            <a:r>
              <a:rPr lang="ru-RU" sz="5500" i="1" dirty="0" smtClean="0"/>
              <a:t>Изменения предусмотрены Федеральным законом от 24.11.2014 N 366-ФЗ</a:t>
            </a:r>
            <a:endParaRPr lang="ru-RU" sz="5500" dirty="0" smtClean="0"/>
          </a:p>
          <a:p>
            <a:endParaRPr lang="ru-R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2844" y="274638"/>
            <a:ext cx="8790844" cy="1143000"/>
          </a:xfrm>
        </p:spPr>
        <p:txBody>
          <a:bodyPr>
            <a:normAutofit fontScale="90000"/>
          </a:bodyPr>
          <a:lstStyle/>
          <a:p>
            <a:r>
              <a:rPr lang="ru-RU" b="1" dirty="0" smtClean="0"/>
              <a:t>Налог на добавленную стоимость (гл. 21 НК РФ) с 1 января 2014 г.</a:t>
            </a:r>
            <a:endParaRPr lang="ru-RU" dirty="0"/>
          </a:p>
        </p:txBody>
      </p:sp>
      <p:sp>
        <p:nvSpPr>
          <p:cNvPr id="3" name="Содержимое 2"/>
          <p:cNvSpPr>
            <a:spLocks noGrp="1"/>
          </p:cNvSpPr>
          <p:nvPr>
            <p:ph idx="1"/>
          </p:nvPr>
        </p:nvSpPr>
        <p:spPr>
          <a:xfrm>
            <a:off x="285720" y="1447800"/>
            <a:ext cx="8647968" cy="5124472"/>
          </a:xfrm>
        </p:spPr>
        <p:txBody>
          <a:bodyPr>
            <a:normAutofit fontScale="70000" lnSpcReduction="20000"/>
          </a:bodyPr>
          <a:lstStyle/>
          <a:p>
            <a:pPr>
              <a:buNone/>
            </a:pPr>
            <a:r>
              <a:rPr lang="ru-RU" b="1" dirty="0" smtClean="0"/>
              <a:t>Уточнена норма, освобождающая от НДС выполнение НИОКР, и введено положение, освобождающее от НДС ввоз в Россию расходных материалов для научных исследований</a:t>
            </a:r>
            <a:endParaRPr lang="ru-RU" dirty="0" smtClean="0"/>
          </a:p>
          <a:p>
            <a:pPr>
              <a:buNone/>
            </a:pPr>
            <a:r>
              <a:rPr lang="ru-RU" dirty="0" smtClean="0"/>
              <a:t> </a:t>
            </a:r>
          </a:p>
          <a:p>
            <a:r>
              <a:rPr lang="ru-RU" dirty="0" smtClean="0"/>
              <a:t>1 января 2014 г. вступила в силу новая редакция </a:t>
            </a:r>
            <a:r>
              <a:rPr lang="ru-RU" dirty="0" err="1" smtClean="0"/>
              <a:t>подп</a:t>
            </a:r>
            <a:r>
              <a:rPr lang="ru-RU" dirty="0" smtClean="0"/>
              <a:t>. 16 п. 3 ст. 149 НК РФ. Напомним, что в этой норме установлено освобождение от НДС в отношении выполнения НИОКР. Налог не уплачивается, помимо прочего, в случае финансирования работ за счет определенных источников. Так, согласно новой редакции освобождается от НДС, в частности, выполнение НИОКР за счет средств бюджетов фондов поддержки научной, научно-технической, инновационной деятельности. Данные фонды должны быть созданы в соответствии с Федеральным законом от 23.08.1996 N 127-ФЗ "О науке и государственной научно-технической политике".</a:t>
            </a:r>
          </a:p>
          <a:p>
            <a:endParaRPr lang="ru-RU" dirty="0"/>
          </a:p>
        </p:txBody>
      </p:sp>
    </p:spTree>
  </p:cSld>
  <p:clrMapOvr>
    <a:masterClrMapping/>
  </p:clrMapOvr>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600" b="1" dirty="0" smtClean="0"/>
              <a:t>Упрощенная система налогообложения (гл. 26.2 НК РФ) С 1 января 2016 года</a:t>
            </a:r>
            <a:r>
              <a:rPr lang="ru-RU" dirty="0" smtClean="0"/>
              <a:t/>
            </a:r>
            <a:br>
              <a:rPr lang="ru-RU" dirty="0" smtClean="0"/>
            </a:br>
            <a:endParaRPr lang="ru-RU" dirty="0"/>
          </a:p>
        </p:txBody>
      </p:sp>
      <p:sp>
        <p:nvSpPr>
          <p:cNvPr id="3" name="Содержимое 2"/>
          <p:cNvSpPr>
            <a:spLocks noGrp="1"/>
          </p:cNvSpPr>
          <p:nvPr>
            <p:ph idx="1"/>
          </p:nvPr>
        </p:nvSpPr>
        <p:spPr>
          <a:xfrm>
            <a:off x="500034" y="1071546"/>
            <a:ext cx="8433654" cy="5176854"/>
          </a:xfrm>
        </p:spPr>
        <p:txBody>
          <a:bodyPr>
            <a:normAutofit fontScale="47500" lnSpcReduction="20000"/>
          </a:bodyPr>
          <a:lstStyle/>
          <a:p>
            <a:r>
              <a:rPr lang="ru-RU" sz="3600" b="1" dirty="0" smtClean="0"/>
              <a:t>При УСН коэффициент-дефлятор на 2016 год составляет 1,329</a:t>
            </a:r>
            <a:endParaRPr lang="ru-RU" sz="3600" dirty="0" smtClean="0"/>
          </a:p>
          <a:p>
            <a:r>
              <a:rPr lang="ru-RU" sz="3600" dirty="0" smtClean="0"/>
              <a:t>Налогоплательщик утратит право </a:t>
            </a:r>
            <a:r>
              <a:rPr lang="ru-RU" sz="3600" dirty="0" err="1" smtClean="0"/>
              <a:t>примененять</a:t>
            </a:r>
            <a:r>
              <a:rPr lang="ru-RU" sz="3600" dirty="0" smtClean="0"/>
              <a:t> УСН, когда его выручка превысит 79,74 </a:t>
            </a:r>
            <a:r>
              <a:rPr lang="ru-RU" sz="3600" dirty="0" err="1" smtClean="0"/>
              <a:t>млн</a:t>
            </a:r>
            <a:r>
              <a:rPr lang="ru-RU" sz="3600" dirty="0" smtClean="0"/>
              <a:t> руб. Чтобы перейти на данный </a:t>
            </a:r>
            <a:r>
              <a:rPr lang="ru-RU" sz="3600" dirty="0" err="1" smtClean="0"/>
              <a:t>спецрежим</a:t>
            </a:r>
            <a:r>
              <a:rPr lang="ru-RU" sz="3600" dirty="0" smtClean="0"/>
              <a:t> с 2017 года, выручка за девять месяцев 2016 года должна быть не более 59,805 </a:t>
            </a:r>
            <a:r>
              <a:rPr lang="ru-RU" sz="3600" dirty="0" err="1" smtClean="0"/>
              <a:t>млн</a:t>
            </a:r>
            <a:r>
              <a:rPr lang="ru-RU" sz="3600" dirty="0" smtClean="0"/>
              <a:t> руб.</a:t>
            </a:r>
          </a:p>
          <a:p>
            <a:r>
              <a:rPr lang="ru-RU" sz="3600" i="1" dirty="0" smtClean="0"/>
              <a:t>Приказ Минэкономразвития России от 20.10.2015 N 772</a:t>
            </a:r>
            <a:endParaRPr lang="ru-RU" sz="3600" dirty="0" smtClean="0"/>
          </a:p>
          <a:p>
            <a:r>
              <a:rPr lang="ru-RU" sz="3600" dirty="0" smtClean="0"/>
              <a:t> </a:t>
            </a:r>
          </a:p>
          <a:p>
            <a:r>
              <a:rPr lang="ru-RU" sz="3600" b="1" dirty="0" smtClean="0"/>
              <a:t>Региональные власти могут снижать ставку для УСН с объектом "доходы"</a:t>
            </a:r>
            <a:endParaRPr lang="ru-RU" sz="3600" dirty="0" smtClean="0"/>
          </a:p>
          <a:p>
            <a:r>
              <a:rPr lang="ru-RU" sz="3600" dirty="0" smtClean="0"/>
              <a:t>Ставка налога, уплачиваемого при применении УСН с объектом "доходы", может быть установлена законом субъекта РФ в пределах от 1 до 6%. Размер ставки может зависеть от категорий налогоплательщиков. Изменения, внесенные в п. 1 ст. 346.20 НК РФ, были предусмотрены в рамках исполнения антикризисного плана Правительства РФ.</a:t>
            </a:r>
          </a:p>
          <a:p>
            <a:r>
              <a:rPr lang="ru-RU" sz="3600" dirty="0" smtClean="0"/>
              <a:t>До 2016 года регионы по общему правилу могли изменять ставку налога, перечисляемого при применении УСН с объектом "доходы минус расходы".</a:t>
            </a:r>
          </a:p>
          <a:p>
            <a:r>
              <a:rPr lang="ru-RU" sz="3600" i="1" dirty="0" smtClean="0"/>
              <a:t>Изменения предусмотрены Федеральным законом от 13.07.2015 N 232-ФЗ</a:t>
            </a:r>
            <a:endParaRPr lang="ru-RU" sz="3600" dirty="0" smtClean="0"/>
          </a:p>
          <a:p>
            <a:endParaRPr lang="ru-RU" dirty="0"/>
          </a:p>
        </p:txBody>
      </p:sp>
    </p:spTree>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74638"/>
            <a:ext cx="8433654" cy="1143000"/>
          </a:xfrm>
        </p:spPr>
        <p:txBody>
          <a:bodyPr>
            <a:normAutofit fontScale="90000"/>
          </a:bodyPr>
          <a:lstStyle/>
          <a:p>
            <a:r>
              <a:rPr lang="ru-RU" sz="3600" b="1" dirty="0" smtClean="0"/>
              <a:t>Единый налог на вмененный доход (гл. 26.3 НК РФ) С 1 января 2016 года</a:t>
            </a:r>
            <a:r>
              <a:rPr lang="ru-RU" dirty="0" smtClean="0"/>
              <a:t/>
            </a:r>
            <a:br>
              <a:rPr lang="ru-RU" dirty="0" smtClean="0"/>
            </a:br>
            <a:endParaRPr lang="ru-RU" dirty="0"/>
          </a:p>
        </p:txBody>
      </p:sp>
      <p:sp>
        <p:nvSpPr>
          <p:cNvPr id="3" name="Содержимое 2"/>
          <p:cNvSpPr>
            <a:spLocks noGrp="1"/>
          </p:cNvSpPr>
          <p:nvPr>
            <p:ph idx="1"/>
          </p:nvPr>
        </p:nvSpPr>
        <p:spPr>
          <a:xfrm>
            <a:off x="571472" y="1447800"/>
            <a:ext cx="8362216" cy="4800600"/>
          </a:xfrm>
        </p:spPr>
        <p:txBody>
          <a:bodyPr>
            <a:normAutofit/>
          </a:bodyPr>
          <a:lstStyle/>
          <a:p>
            <a:pPr>
              <a:buNone/>
            </a:pPr>
            <a:r>
              <a:rPr lang="ru-RU" b="1" dirty="0" smtClean="0"/>
              <a:t>Коэффициент-дефлятор для расчета ЕНВД равен 1,798</a:t>
            </a:r>
            <a:endParaRPr lang="ru-RU" dirty="0" smtClean="0"/>
          </a:p>
          <a:p>
            <a:r>
              <a:rPr lang="ru-RU" dirty="0" smtClean="0"/>
              <a:t>При исчислении ЕНВД базовая доходность умножается на коэффициент-дефлятор. Его значение сохранилось на уровне 2015 года. Аналогичный размер коэффициента-дефлятора на 2016 год установило Минэкономразвития России.</a:t>
            </a:r>
          </a:p>
          <a:p>
            <a:pPr>
              <a:buNone/>
            </a:pPr>
            <a:r>
              <a:rPr lang="ru-RU" i="1" dirty="0" smtClean="0"/>
              <a:t>Федеральный закон от 29.12.2015 N 386-ФЗ</a:t>
            </a:r>
            <a:endParaRPr lang="ru-RU" dirty="0" smtClean="0"/>
          </a:p>
          <a:p>
            <a:endParaRPr lang="ru-RU" dirty="0"/>
          </a:p>
        </p:txBody>
      </p:sp>
    </p:spTree>
  </p:cSld>
  <p:clrMapOvr>
    <a:masterClrMapping/>
  </p:clrMapOvr>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p:txBody>
          <a:bodyPr/>
          <a:lstStyle/>
          <a:p>
            <a:r>
              <a:rPr lang="ru-RU" dirty="0" smtClean="0"/>
              <a:t>Транспортный налог (гл. 28 НК РФ)</a:t>
            </a:r>
          </a:p>
          <a:p>
            <a:endParaRPr lang="ru-RU" dirty="0"/>
          </a:p>
        </p:txBody>
      </p:sp>
    </p:spTree>
  </p:cSld>
  <p:clrMapOvr>
    <a:masterClrMapping/>
  </p:clrMapOvr>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274638"/>
            <a:ext cx="8647968" cy="868346"/>
          </a:xfrm>
        </p:spPr>
        <p:txBody>
          <a:bodyPr>
            <a:normAutofit fontScale="90000"/>
          </a:bodyPr>
          <a:lstStyle/>
          <a:p>
            <a:r>
              <a:rPr lang="ru-RU" b="1" dirty="0" smtClean="0"/>
              <a:t>Транспортный налог (гл. 28 НК РФ)</a:t>
            </a:r>
            <a:br>
              <a:rPr lang="ru-RU" b="1" dirty="0" smtClean="0"/>
            </a:br>
            <a:r>
              <a:rPr lang="ru-RU" b="1" dirty="0" smtClean="0"/>
              <a:t> С 1 января 2016 года</a:t>
            </a:r>
            <a:r>
              <a:rPr lang="ru-RU" dirty="0" smtClean="0"/>
              <a:t> </a:t>
            </a:r>
            <a:br>
              <a:rPr lang="ru-RU" dirty="0" smtClean="0"/>
            </a:br>
            <a:endParaRPr lang="ru-RU" dirty="0"/>
          </a:p>
        </p:txBody>
      </p:sp>
      <p:sp>
        <p:nvSpPr>
          <p:cNvPr id="3" name="Содержимое 2"/>
          <p:cNvSpPr>
            <a:spLocks noGrp="1"/>
          </p:cNvSpPr>
          <p:nvPr>
            <p:ph idx="1"/>
          </p:nvPr>
        </p:nvSpPr>
        <p:spPr>
          <a:xfrm>
            <a:off x="428596" y="928670"/>
            <a:ext cx="8505092" cy="5715040"/>
          </a:xfrm>
        </p:spPr>
        <p:txBody>
          <a:bodyPr>
            <a:normAutofit fontScale="40000" lnSpcReduction="20000"/>
          </a:bodyPr>
          <a:lstStyle/>
          <a:p>
            <a:r>
              <a:rPr lang="ru-RU" b="1" dirty="0" smtClean="0"/>
              <a:t>Автомобиль поставлен на учет после 15-го числа - за этот месяц налог платить не нужно</a:t>
            </a:r>
            <a:endParaRPr lang="ru-RU" dirty="0" smtClean="0"/>
          </a:p>
          <a:p>
            <a:r>
              <a:rPr lang="ru-RU" dirty="0" smtClean="0"/>
              <a:t>Скорректирован порядок расчета коэффициента, который применяется при исчислении транспортного налога, если транспортное средство поставлено или снято с учета в течение года (п. 3 ст. 362 НК РФ).</a:t>
            </a:r>
          </a:p>
          <a:p>
            <a:r>
              <a:rPr lang="ru-RU" dirty="0" smtClean="0"/>
              <a:t>Этот коэффициент определяется как отношение числа полных месяцев, когда транспортное средства было зарегистрировано на налогоплательщика, к числу месяцев в налоговом или отчетном периоде. Начиная с отчетности за 2016 год месяц регистрации считается полным, если транспортное средство поставлено на учет до 15-го числа включительно. Месяц снятия с учета признает полным в случае, когда объект снят с регистрации после 15-го числа. В иных случаях месяц постановки или снятия транспортного средства с регистрации не учитывается как полный при расчете коэффициента.</a:t>
            </a:r>
          </a:p>
          <a:p>
            <a:r>
              <a:rPr lang="ru-RU" dirty="0" smtClean="0"/>
              <a:t>До 2016 года месяц регистрации и снятия транспортного средства с учета признавался полным для обеих сторон, поэтому налог за этот месяц платили оба лица. По мнению Минфина, к двойному налогообложению это не приводило.</a:t>
            </a:r>
          </a:p>
          <a:p>
            <a:pPr>
              <a:buNone/>
            </a:pPr>
            <a:r>
              <a:rPr lang="ru-RU" i="1" dirty="0" smtClean="0"/>
              <a:t>Изменения предусмотрены Федеральным законом от 29.12.2015 N 396-ФЗ</a:t>
            </a:r>
            <a:endParaRPr lang="ru-RU" dirty="0" smtClean="0"/>
          </a:p>
          <a:p>
            <a:r>
              <a:rPr lang="ru-RU" dirty="0" smtClean="0"/>
              <a:t> </a:t>
            </a:r>
          </a:p>
          <a:p>
            <a:r>
              <a:rPr lang="ru-RU" b="1" dirty="0" smtClean="0"/>
              <a:t>Перечень дорогих автомобилей применяют лишь в отношении периода, в котором он опубликован</a:t>
            </a:r>
            <a:endParaRPr lang="ru-RU" dirty="0" smtClean="0"/>
          </a:p>
          <a:p>
            <a:r>
              <a:rPr lang="ru-RU" dirty="0" smtClean="0"/>
              <a:t>В п. 2 ст. 362 НК РФ уточнено, что перечень дорогих автомобилей применяется при расчете транспортного налога только за период, в котором он не позднее 1 марта размещен на официальном сайте </a:t>
            </a:r>
            <a:r>
              <a:rPr lang="ru-RU" dirty="0" err="1" smtClean="0"/>
              <a:t>Минпромторга</a:t>
            </a:r>
            <a:r>
              <a:rPr lang="ru-RU" dirty="0" smtClean="0"/>
              <a:t>. Значит, в отношении добавленных в перечень моделей пересчитывать налог за прошлые годы с применением повышающего коэффициента не нужно, что выгодно налогоплательщику.</a:t>
            </a:r>
          </a:p>
          <a:p>
            <a:r>
              <a:rPr lang="ru-RU" dirty="0" smtClean="0"/>
              <a:t>Напомним, 27 февраля 2015 года на сайте </a:t>
            </a:r>
            <a:r>
              <a:rPr lang="ru-RU" dirty="0" err="1" smtClean="0"/>
              <a:t>Минпромторга</a:t>
            </a:r>
            <a:r>
              <a:rPr lang="ru-RU" dirty="0" smtClean="0"/>
              <a:t> был размещен перечень дорогих автомобилей, который расширен по сравнению с действовавшим ранее. Сначала Минфин указывал: в отношении автомобилей, которые включены в новый перечень, но отсутствуют в опубликованном ранее, транспортный налог за 2014 год нужно пересчитать без уплаты пеней и штрафов. Позже ведомство изменило позицию: при уплате налога за 2014 год повышающие коэффициенты используются только в отношении транспортных средств, которые упоминались в размещенном в том же году перечне. Новый перечень применяется только при расчете авансовых платежей и налога за 2015 год. ФНС с этим подходом согласилась.</a:t>
            </a:r>
          </a:p>
          <a:p>
            <a:pPr>
              <a:buNone/>
            </a:pPr>
            <a:r>
              <a:rPr lang="ru-RU" i="1" dirty="0" smtClean="0"/>
              <a:t>Изменения предусмотрены Федеральным законом от 28.11.2015 N 327-ФЗ</a:t>
            </a:r>
            <a:endParaRPr lang="ru-RU" dirty="0" smtClean="0"/>
          </a:p>
          <a:p>
            <a:endParaRPr lang="ru-RU" dirty="0"/>
          </a:p>
        </p:txBody>
      </p:sp>
    </p:spTree>
  </p:cSld>
  <p:clrMapOvr>
    <a:masterClrMapping/>
  </p:clrMapOvr>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
            </a:r>
            <a:br>
              <a:rPr lang="ru-RU" dirty="0" smtClean="0"/>
            </a:br>
            <a:r>
              <a:rPr lang="ru-RU" b="1" dirty="0" smtClean="0"/>
              <a:t>С 1 января 2016 года</a:t>
            </a:r>
            <a:r>
              <a:rPr lang="ru-RU" dirty="0" smtClean="0"/>
              <a:t/>
            </a:r>
            <a:br>
              <a:rPr lang="ru-RU" dirty="0" smtClean="0"/>
            </a:br>
            <a:endParaRPr lang="ru-RU" dirty="0"/>
          </a:p>
        </p:txBody>
      </p:sp>
      <p:sp>
        <p:nvSpPr>
          <p:cNvPr id="3" name="Содержимое 2"/>
          <p:cNvSpPr>
            <a:spLocks noGrp="1"/>
          </p:cNvSpPr>
          <p:nvPr>
            <p:ph idx="1"/>
          </p:nvPr>
        </p:nvSpPr>
        <p:spPr/>
        <p:txBody>
          <a:bodyPr/>
          <a:lstStyle/>
          <a:p>
            <a:r>
              <a:rPr lang="ru-RU" b="1" dirty="0" smtClean="0"/>
              <a:t>Налог на имущество организаций (гл. 30 НК РФ)</a:t>
            </a:r>
            <a:endParaRPr lang="ru-RU" dirty="0" smtClean="0"/>
          </a:p>
          <a:p>
            <a:pPr>
              <a:buNone/>
            </a:pPr>
            <a:r>
              <a:rPr lang="ru-RU" dirty="0" smtClean="0"/>
              <a:t> </a:t>
            </a:r>
            <a:endParaRPr lang="ru-RU" dirty="0"/>
          </a:p>
        </p:txBody>
      </p:sp>
    </p:spTree>
  </p:cSld>
  <p:clrMapOvr>
    <a:masterClrMapping/>
  </p:clrMapOvr>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600" b="1" dirty="0" smtClean="0"/>
              <a:t>Налог на имущество организаций (гл. 30 НК РФ) </a:t>
            </a:r>
            <a:r>
              <a:rPr lang="ru-RU" sz="3600" dirty="0" smtClean="0"/>
              <a:t> </a:t>
            </a:r>
            <a:r>
              <a:rPr lang="ru-RU" sz="3600" b="1" dirty="0" smtClean="0"/>
              <a:t>С 1 января 2016 года</a:t>
            </a:r>
            <a:r>
              <a:rPr lang="ru-RU" dirty="0" smtClean="0"/>
              <a:t/>
            </a:r>
            <a:br>
              <a:rPr lang="ru-RU" dirty="0" smtClean="0"/>
            </a:br>
            <a:endParaRPr lang="ru-RU" dirty="0"/>
          </a:p>
        </p:txBody>
      </p:sp>
      <p:sp>
        <p:nvSpPr>
          <p:cNvPr id="3" name="Содержимое 2"/>
          <p:cNvSpPr>
            <a:spLocks noGrp="1"/>
          </p:cNvSpPr>
          <p:nvPr>
            <p:ph idx="1"/>
          </p:nvPr>
        </p:nvSpPr>
        <p:spPr>
          <a:xfrm>
            <a:off x="500034" y="1447800"/>
            <a:ext cx="8433654" cy="5124472"/>
          </a:xfrm>
        </p:spPr>
        <p:txBody>
          <a:bodyPr>
            <a:normAutofit fontScale="40000" lnSpcReduction="20000"/>
          </a:bodyPr>
          <a:lstStyle/>
          <a:p>
            <a:pPr>
              <a:buNone/>
            </a:pPr>
            <a:r>
              <a:rPr lang="ru-RU" b="1" dirty="0" smtClean="0"/>
              <a:t>За месяц перехода права собственности налог на имущество платит только один владелец</a:t>
            </a:r>
            <a:endParaRPr lang="ru-RU" dirty="0" smtClean="0"/>
          </a:p>
          <a:p>
            <a:r>
              <a:rPr lang="ru-RU" dirty="0" smtClean="0"/>
              <a:t>Уточнен порядок расчета коэффициента, используемого для исчисления налога на имущество организаций, когда в течение года меняется собственник объекта (п. 5 ст. 382 НК РФ). Это касается имущества, в отношении которого налог определяется исходя из кадастровой стоимости.</a:t>
            </a:r>
          </a:p>
          <a:p>
            <a:r>
              <a:rPr lang="ru-RU" dirty="0" smtClean="0"/>
              <a:t>Величина коэффициента зависит от количества полных месяцев владения объектом. Начиная с расчета налога за 2016 год месяц перехода права будет считаться полным для нового владельца, только если право возникло до 15-го числа включительно. В таком случае прежний собственник этот месяц при расчете не учитывает. Если же переход права собственности зарегистрирован после 15-го числа, налог за этот месяц не платит новый собственник.</a:t>
            </a:r>
          </a:p>
          <a:p>
            <a:r>
              <a:rPr lang="ru-RU" dirty="0" smtClean="0"/>
              <a:t>До 2016 года ФНС разъясняла, что за полный месяц принимается любое количество дней в месяце возникновения права собственности.</a:t>
            </a:r>
          </a:p>
          <a:p>
            <a:pPr>
              <a:buNone/>
            </a:pPr>
            <a:r>
              <a:rPr lang="ru-RU" i="1" dirty="0" smtClean="0"/>
              <a:t>Изменения предусмотрены Федеральным законом от 29.12.2015 N 396-ФЗ</a:t>
            </a:r>
            <a:endParaRPr lang="ru-RU" dirty="0" smtClean="0"/>
          </a:p>
          <a:p>
            <a:pPr>
              <a:buNone/>
            </a:pPr>
            <a:r>
              <a:rPr lang="ru-RU" dirty="0" smtClean="0"/>
              <a:t> </a:t>
            </a:r>
          </a:p>
          <a:p>
            <a:pPr>
              <a:buNone/>
            </a:pPr>
            <a:r>
              <a:rPr lang="ru-RU" b="1" dirty="0" smtClean="0"/>
              <a:t>Унитарные предприятия определяют налог на имущество по кадастровой стоимости недвижимости</a:t>
            </a:r>
            <a:endParaRPr lang="ru-RU" dirty="0" smtClean="0"/>
          </a:p>
          <a:p>
            <a:r>
              <a:rPr lang="ru-RU" dirty="0" smtClean="0"/>
              <a:t>Правило касается </a:t>
            </a:r>
            <a:r>
              <a:rPr lang="ru-RU" dirty="0" err="1" smtClean="0"/>
              <a:t>юрлиц</a:t>
            </a:r>
            <a:r>
              <a:rPr lang="ru-RU" dirty="0" smtClean="0"/>
              <a:t>, владеющих на праве хозяйственного ведения объектом недвижимости, по которому налоговая база определяется как его кадастровая стоимость (</a:t>
            </a:r>
            <a:r>
              <a:rPr lang="ru-RU" dirty="0" err="1" smtClean="0"/>
              <a:t>пп</a:t>
            </a:r>
            <a:r>
              <a:rPr lang="ru-RU" dirty="0" smtClean="0"/>
              <a:t>. 3 п. 12 ст. 378.2 НК РФ).</a:t>
            </a:r>
          </a:p>
          <a:p>
            <a:r>
              <a:rPr lang="ru-RU" dirty="0" smtClean="0"/>
              <a:t>До 2016 года было предусмотрено, что исчислять налог на имущество организаций по кадастровой стоимости объекта должны только их собственники. Если недвижимое имущество, по которому налоговую базу следовало определять с учетом установленных в ст. 378.2 НК РФ особенностей, принадлежало организации на праве хозяйственного ведения и учитывалось у нее на балансе как объект основных средств, то налог нужно было исчислять исходя из среднегодовой стоимости объекта. Такой позиции придерживался Минфин России.</a:t>
            </a:r>
          </a:p>
          <a:p>
            <a:pPr>
              <a:buNone/>
            </a:pPr>
            <a:r>
              <a:rPr lang="ru-RU" i="1" dirty="0" smtClean="0"/>
              <a:t>Изменения предусмотрены Федеральным законом от 29.11.2014 N 382-ФЗ</a:t>
            </a:r>
            <a:endParaRPr lang="ru-RU" dirty="0" smtClean="0"/>
          </a:p>
          <a:p>
            <a:r>
              <a:rPr lang="ru-RU" dirty="0" smtClean="0"/>
              <a:t> </a:t>
            </a:r>
          </a:p>
          <a:p>
            <a:endParaRPr lang="ru-RU" dirty="0"/>
          </a:p>
        </p:txBody>
      </p:sp>
    </p:spTree>
  </p:cSld>
  <p:clrMapOvr>
    <a:masterClrMapping/>
  </p:clrMapOvr>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algn="ctr" eaLnBrk="1" hangingPunct="1">
              <a:buFont typeface="Wingdings" pitchFamily="2" charset="2"/>
              <a:buNone/>
              <a:defRPr/>
            </a:pPr>
            <a:endParaRPr lang="ru-RU" dirty="0" smtClean="0"/>
          </a:p>
          <a:p>
            <a:pPr algn="ctr" eaLnBrk="1" hangingPunct="1">
              <a:buFont typeface="Wingdings" pitchFamily="2" charset="2"/>
              <a:buNone/>
              <a:defRPr/>
            </a:pPr>
            <a:endParaRPr lang="ru-RU" dirty="0"/>
          </a:p>
          <a:p>
            <a:pPr indent="12700" algn="ctr" eaLnBrk="1" hangingPunct="1">
              <a:buFont typeface="Wingdings" pitchFamily="2" charset="2"/>
              <a:buNone/>
              <a:defRPr/>
            </a:pPr>
            <a:r>
              <a:rPr lang="ru-RU" sz="3600" b="1" dirty="0" smtClean="0">
                <a:solidFill>
                  <a:srgbClr val="0E4D6C"/>
                </a:solidFill>
                <a:latin typeface="Arial Narrow" pitchFamily="34" charset="0"/>
              </a:rPr>
              <a:t>Спасибо за внимание!</a:t>
            </a:r>
            <a:endParaRPr lang="ru-RU" sz="3600" b="1" dirty="0">
              <a:solidFill>
                <a:srgbClr val="0E4D6C"/>
              </a:solidFill>
              <a:latin typeface="Arial Narrow" pitchFamily="34" charset="0"/>
            </a:endParaRPr>
          </a:p>
        </p:txBody>
      </p:sp>
      <p:sp>
        <p:nvSpPr>
          <p:cNvPr id="10" name="Номер слайда 3"/>
          <p:cNvSpPr txBox="1">
            <a:spLocks noGrp="1"/>
          </p:cNvSpPr>
          <p:nvPr/>
        </p:nvSpPr>
        <p:spPr bwMode="auto">
          <a:xfrm>
            <a:off x="8675688" y="6524625"/>
            <a:ext cx="250825" cy="333375"/>
          </a:xfrm>
          <a:prstGeom prst="rect">
            <a:avLst/>
          </a:prstGeom>
          <a:noFill/>
          <a:ln>
            <a:miter lim="800000"/>
            <a:headEnd/>
            <a:tailEnd/>
          </a:ln>
        </p:spPr>
        <p:txBody>
          <a:bodyPr lIns="18000" tIns="10800" rIns="18000" bIns="10800"/>
          <a:lstStyle/>
          <a:p>
            <a:pPr algn="ctr">
              <a:defRPr/>
            </a:pPr>
            <a:fld id="{32898856-A98B-43FD-B311-D4E9170CBA18}" type="slidenum">
              <a:rPr lang="en-GB" sz="1200" b="0">
                <a:latin typeface="+mn-lt"/>
              </a:rPr>
              <a:pPr algn="ctr">
                <a:defRPr/>
              </a:pPr>
              <a:t>236</a:t>
            </a:fld>
            <a:endParaRPr lang="en-GB" sz="1200" b="0">
              <a:latin typeface="+mn-lt"/>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74638"/>
            <a:ext cx="8505092" cy="1143000"/>
          </a:xfrm>
        </p:spPr>
        <p:txBody>
          <a:bodyPr>
            <a:normAutofit fontScale="90000"/>
          </a:bodyPr>
          <a:lstStyle/>
          <a:p>
            <a:r>
              <a:rPr lang="ru-RU" b="1" dirty="0" smtClean="0"/>
              <a:t>Налог на добавленную стоимость (гл. 21 НК РФ) с 1 января 2014 г.</a:t>
            </a:r>
            <a:endParaRPr lang="ru-RU" dirty="0"/>
          </a:p>
        </p:txBody>
      </p:sp>
      <p:sp>
        <p:nvSpPr>
          <p:cNvPr id="3" name="Содержимое 2"/>
          <p:cNvSpPr>
            <a:spLocks noGrp="1"/>
          </p:cNvSpPr>
          <p:nvPr>
            <p:ph idx="1"/>
          </p:nvPr>
        </p:nvSpPr>
        <p:spPr>
          <a:xfrm>
            <a:off x="642910" y="1447800"/>
            <a:ext cx="8290778" cy="4800600"/>
          </a:xfrm>
        </p:spPr>
        <p:txBody>
          <a:bodyPr>
            <a:normAutofit fontScale="77500" lnSpcReduction="20000"/>
          </a:bodyPr>
          <a:lstStyle/>
          <a:p>
            <a:pPr>
              <a:buNone/>
            </a:pPr>
            <a:r>
              <a:rPr lang="ru-RU" b="1" dirty="0" smtClean="0"/>
              <a:t>Посредники, не являющиеся налогоплательщиками НДС, при ведении деятельности в интересах плательщика данного налога должны вести журнал учета полученных и выставленных счетов-фактур</a:t>
            </a:r>
            <a:endParaRPr lang="ru-RU" dirty="0" smtClean="0"/>
          </a:p>
          <a:p>
            <a:pPr>
              <a:buNone/>
            </a:pPr>
            <a:r>
              <a:rPr lang="ru-RU" dirty="0" smtClean="0"/>
              <a:t> </a:t>
            </a:r>
          </a:p>
          <a:p>
            <a:r>
              <a:rPr lang="ru-RU" dirty="0" smtClean="0"/>
              <a:t>С 1 января 2014 г. посредники, не являющиеся плательщиками НДС (например, лица, применяющие УСН), в случае выставления или получения счетов-фактур при осуществлении деятельности в интересах другого лица обязаны вести журнал учета полученных и выставленных счетов-фактур. Данная обязанность предусмотрена п. 3.1 ст. 169 НК РФ. </a:t>
            </a:r>
            <a:endParaRPr lang="ru-R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274638"/>
            <a:ext cx="8576530" cy="1143000"/>
          </a:xfrm>
        </p:spPr>
        <p:txBody>
          <a:bodyPr>
            <a:normAutofit fontScale="90000"/>
          </a:bodyPr>
          <a:lstStyle/>
          <a:p>
            <a:r>
              <a:rPr lang="ru-RU" b="1" dirty="0" smtClean="0"/>
              <a:t>Налог на добавленную стоимость (гл. 21 НК РФ) с 1 января 2014 г.</a:t>
            </a:r>
            <a:endParaRPr lang="ru-RU" dirty="0"/>
          </a:p>
        </p:txBody>
      </p:sp>
      <p:sp>
        <p:nvSpPr>
          <p:cNvPr id="3" name="Содержимое 2"/>
          <p:cNvSpPr>
            <a:spLocks noGrp="1"/>
          </p:cNvSpPr>
          <p:nvPr>
            <p:ph idx="1"/>
          </p:nvPr>
        </p:nvSpPr>
        <p:spPr>
          <a:xfrm>
            <a:off x="500034" y="1447800"/>
            <a:ext cx="8433654" cy="4800600"/>
          </a:xfrm>
        </p:spPr>
        <p:txBody>
          <a:bodyPr>
            <a:normAutofit lnSpcReduction="10000"/>
          </a:bodyPr>
          <a:lstStyle/>
          <a:p>
            <a:r>
              <a:rPr lang="ru-RU" b="1" dirty="0" smtClean="0"/>
              <a:t>Декларации по НДС необходимо представлять только в электронной форме</a:t>
            </a:r>
            <a:endParaRPr lang="ru-RU" dirty="0" smtClean="0"/>
          </a:p>
          <a:p>
            <a:r>
              <a:rPr lang="ru-RU" dirty="0" smtClean="0"/>
              <a:t> </a:t>
            </a:r>
          </a:p>
          <a:p>
            <a:r>
              <a:rPr lang="ru-RU" dirty="0" smtClean="0"/>
              <a:t>Начиная с 1 января 2014 г. плательщики НДС (в том числе являющиеся налоговыми агентами) обязаны представлять декларации по данному налогу только в электронной форме по телекоммуникационным каналам связи (</a:t>
            </a:r>
            <a:r>
              <a:rPr lang="ru-RU" dirty="0" err="1" smtClean="0"/>
              <a:t>абз</a:t>
            </a:r>
            <a:r>
              <a:rPr lang="ru-RU" dirty="0" smtClean="0"/>
              <a:t>. 1 п. 5 ст. 174 НК РФ).</a:t>
            </a:r>
          </a:p>
          <a:p>
            <a:endParaRPr lang="ru-RU"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274638"/>
            <a:ext cx="8647968" cy="1143000"/>
          </a:xfrm>
        </p:spPr>
        <p:txBody>
          <a:bodyPr>
            <a:normAutofit fontScale="90000"/>
          </a:bodyPr>
          <a:lstStyle/>
          <a:p>
            <a:r>
              <a:rPr lang="ru-RU" b="1" dirty="0" smtClean="0"/>
              <a:t>Налог на добавленную стоимость (гл. 21 НК РФ) с 1 января 2014 г.</a:t>
            </a:r>
            <a:endParaRPr lang="ru-RU" dirty="0"/>
          </a:p>
        </p:txBody>
      </p:sp>
      <p:sp>
        <p:nvSpPr>
          <p:cNvPr id="3" name="Содержимое 2"/>
          <p:cNvSpPr>
            <a:spLocks noGrp="1"/>
          </p:cNvSpPr>
          <p:nvPr>
            <p:ph idx="1"/>
          </p:nvPr>
        </p:nvSpPr>
        <p:spPr>
          <a:xfrm>
            <a:off x="285720" y="1447800"/>
            <a:ext cx="8647968" cy="4800600"/>
          </a:xfrm>
        </p:spPr>
        <p:txBody>
          <a:bodyPr>
            <a:normAutofit fontScale="92500" lnSpcReduction="20000"/>
          </a:bodyPr>
          <a:lstStyle/>
          <a:p>
            <a:pPr>
              <a:buNone/>
            </a:pPr>
            <a:r>
              <a:rPr lang="ru-RU" b="1" dirty="0" smtClean="0"/>
              <a:t>Лиц, не являющихся налогоплательщиками НДС, можно оштрафовать за несвоевременное представление декларации по данному налогу</a:t>
            </a:r>
            <a:endParaRPr lang="ru-RU" dirty="0" smtClean="0"/>
          </a:p>
          <a:p>
            <a:pPr>
              <a:buNone/>
            </a:pPr>
            <a:r>
              <a:rPr lang="ru-RU" dirty="0" smtClean="0"/>
              <a:t> </a:t>
            </a:r>
          </a:p>
          <a:p>
            <a:r>
              <a:rPr lang="ru-RU" dirty="0" smtClean="0"/>
              <a:t>1 января 2014 г. вступила в силу новая редакция п. 5 ст. 174 НК РФ, согласно которой декларацию по НДС должны представлять в том числе лица, не являющиеся налогоплательщиками НДС, в случае выставления счетов-фактур с выделенной суммой налога. Подавать ее нужно в электронной форме по телекоммуникационным каналам связи.</a:t>
            </a:r>
          </a:p>
          <a:p>
            <a:endParaRPr lang="ru-RU"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274638"/>
            <a:ext cx="8647968" cy="1143000"/>
          </a:xfrm>
        </p:spPr>
        <p:txBody>
          <a:bodyPr>
            <a:normAutofit fontScale="90000"/>
          </a:bodyPr>
          <a:lstStyle/>
          <a:p>
            <a:r>
              <a:rPr lang="ru-RU" b="1" dirty="0" smtClean="0"/>
              <a:t>Налог на добавленную стоимость (гл. 21 НК РФ) с 1 января 2014 г.</a:t>
            </a:r>
            <a:endParaRPr lang="ru-RU" dirty="0"/>
          </a:p>
        </p:txBody>
      </p:sp>
      <p:sp>
        <p:nvSpPr>
          <p:cNvPr id="3" name="Содержимое 2"/>
          <p:cNvSpPr>
            <a:spLocks noGrp="1"/>
          </p:cNvSpPr>
          <p:nvPr>
            <p:ph idx="1"/>
          </p:nvPr>
        </p:nvSpPr>
        <p:spPr>
          <a:xfrm>
            <a:off x="571472" y="1447800"/>
            <a:ext cx="8362216" cy="4800600"/>
          </a:xfrm>
        </p:spPr>
        <p:txBody>
          <a:bodyPr>
            <a:normAutofit fontScale="70000" lnSpcReduction="20000"/>
          </a:bodyPr>
          <a:lstStyle/>
          <a:p>
            <a:pPr>
              <a:buNone/>
            </a:pPr>
            <a:r>
              <a:rPr lang="ru-RU" b="1" dirty="0" smtClean="0"/>
              <a:t>Для применения пониженной ставки НДС или освобождения от уплаты данного налога при реализации медицинских изделий необходимо представить в инспекцию регистрационное удостоверение</a:t>
            </a:r>
            <a:endParaRPr lang="ru-RU" dirty="0" smtClean="0"/>
          </a:p>
          <a:p>
            <a:pPr>
              <a:buNone/>
            </a:pPr>
            <a:r>
              <a:rPr lang="ru-RU" dirty="0" smtClean="0"/>
              <a:t> </a:t>
            </a:r>
          </a:p>
          <a:p>
            <a:r>
              <a:rPr lang="ru-RU" dirty="0" smtClean="0"/>
              <a:t>В соответствии с </a:t>
            </a:r>
            <a:r>
              <a:rPr lang="ru-RU" dirty="0" err="1" smtClean="0"/>
              <a:t>абз</a:t>
            </a:r>
            <a:r>
              <a:rPr lang="ru-RU" dirty="0" smtClean="0"/>
              <a:t>. 3 </a:t>
            </a:r>
            <a:r>
              <a:rPr lang="ru-RU" dirty="0" err="1" smtClean="0"/>
              <a:t>подп</a:t>
            </a:r>
            <a:r>
              <a:rPr lang="ru-RU" dirty="0" smtClean="0"/>
              <a:t>. 4 п. 2 ст. 164 НК РФ реализация медицинских изделий облагается НДС по ставке 10 процентов. С 1 января 2014 г. вступила в силу новая редакция данного подпункта: согласно внесенному уточнению из сферы действия этой нормы исключены важнейшие и жизненно необходимые медицинские изделия, реализация которых на основании </a:t>
            </a:r>
            <a:r>
              <a:rPr lang="ru-RU" dirty="0" err="1" smtClean="0"/>
              <a:t>абз</a:t>
            </a:r>
            <a:r>
              <a:rPr lang="ru-RU" dirty="0" smtClean="0"/>
              <a:t>. 4 </a:t>
            </a:r>
            <a:r>
              <a:rPr lang="ru-RU" dirty="0" err="1" smtClean="0"/>
              <a:t>подп</a:t>
            </a:r>
            <a:r>
              <a:rPr lang="ru-RU" dirty="0" smtClean="0"/>
              <a:t>. 1 п. 2 ст. 149 НК РФ в новой редакции от налогообложения освобождается. В п. 5 ст. 164 НК РФ указано, что пониженная ставка НДС предусмотрена также для ввоза медицинских изделий. </a:t>
            </a:r>
            <a:endParaRPr lang="ru-RU"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2910" y="274638"/>
            <a:ext cx="8290778" cy="1143000"/>
          </a:xfrm>
        </p:spPr>
        <p:txBody>
          <a:bodyPr>
            <a:normAutofit/>
          </a:bodyPr>
          <a:lstStyle/>
          <a:p>
            <a:r>
              <a:rPr lang="ru-RU" b="1" dirty="0" smtClean="0"/>
              <a:t>с 1 января 2014 г.</a:t>
            </a:r>
            <a:endParaRPr lang="ru-RU" dirty="0"/>
          </a:p>
        </p:txBody>
      </p:sp>
      <p:sp>
        <p:nvSpPr>
          <p:cNvPr id="3" name="Содержимое 2"/>
          <p:cNvSpPr>
            <a:spLocks noGrp="1"/>
          </p:cNvSpPr>
          <p:nvPr>
            <p:ph idx="1"/>
          </p:nvPr>
        </p:nvSpPr>
        <p:spPr/>
        <p:txBody>
          <a:bodyPr/>
          <a:lstStyle/>
          <a:p>
            <a:r>
              <a:rPr lang="ru-RU" b="1" dirty="0" smtClean="0"/>
              <a:t>Установлены особенности налогообложения для </a:t>
            </a:r>
            <a:r>
              <a:rPr lang="ru-RU" b="1" dirty="0" err="1" smtClean="0"/>
              <a:t>недропользователей</a:t>
            </a:r>
            <a:r>
              <a:rPr lang="ru-RU" b="1" dirty="0" smtClean="0"/>
              <a:t> морских месторождений углеводородного сырья</a:t>
            </a:r>
            <a:endParaRPr lang="ru-RU" dirty="0" smtClean="0"/>
          </a:p>
          <a:p>
            <a:endParaRPr lang="ru-RU"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85786" y="274638"/>
            <a:ext cx="8147902" cy="1143000"/>
          </a:xfrm>
        </p:spPr>
        <p:txBody>
          <a:bodyPr>
            <a:normAutofit fontScale="90000"/>
          </a:bodyPr>
          <a:lstStyle/>
          <a:p>
            <a:r>
              <a:rPr lang="ru-RU" b="1" dirty="0" smtClean="0"/>
              <a:t>Налог на добавленную стоимость (гл. 21 НК РФ) с 1 января 2014 г.</a:t>
            </a:r>
            <a:endParaRPr lang="ru-RU" dirty="0"/>
          </a:p>
        </p:txBody>
      </p:sp>
      <p:sp>
        <p:nvSpPr>
          <p:cNvPr id="3" name="Содержимое 2"/>
          <p:cNvSpPr>
            <a:spLocks noGrp="1"/>
          </p:cNvSpPr>
          <p:nvPr>
            <p:ph idx="1"/>
          </p:nvPr>
        </p:nvSpPr>
        <p:spPr/>
        <p:txBody>
          <a:bodyPr>
            <a:normAutofit fontScale="92500" lnSpcReduction="10000"/>
          </a:bodyPr>
          <a:lstStyle/>
          <a:p>
            <a:pPr>
              <a:buNone/>
            </a:pPr>
            <a:r>
              <a:rPr lang="ru-RU" b="1" dirty="0" smtClean="0"/>
              <a:t>Определены особенности расчета пропорции при осуществлении операций, как облагаемых НДС, так и освобожденных от налогообложения</a:t>
            </a:r>
            <a:endParaRPr lang="ru-RU" dirty="0" smtClean="0"/>
          </a:p>
          <a:p>
            <a:pPr>
              <a:buNone/>
            </a:pPr>
            <a:r>
              <a:rPr lang="ru-RU" dirty="0" smtClean="0"/>
              <a:t> </a:t>
            </a:r>
          </a:p>
          <a:p>
            <a:r>
              <a:rPr lang="ru-RU" dirty="0" smtClean="0"/>
              <a:t>Налогоплательщики, которые осуществляют операции, как облагаемые НДС, так и освобожденные от обложения указанным налогом, для применения вычета должны рассчитать пропорцию, предусмотренную п. 4 ст. 170 НК РФ.</a:t>
            </a:r>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2014</a:t>
            </a:r>
            <a:endParaRPr lang="ru-RU" dirty="0"/>
          </a:p>
        </p:txBody>
      </p:sp>
      <p:sp>
        <p:nvSpPr>
          <p:cNvPr id="3" name="Содержимое 2"/>
          <p:cNvSpPr>
            <a:spLocks noGrp="1"/>
          </p:cNvSpPr>
          <p:nvPr>
            <p:ph idx="1"/>
          </p:nvPr>
        </p:nvSpPr>
        <p:spPr/>
        <p:txBody>
          <a:bodyPr/>
          <a:lstStyle/>
          <a:p>
            <a:pPr algn="ctr"/>
            <a:r>
              <a:rPr lang="ru-RU" b="1" dirty="0" smtClean="0"/>
              <a:t>Обзор основных изменений НК РФ</a:t>
            </a:r>
            <a:br>
              <a:rPr lang="ru-RU" b="1" dirty="0" smtClean="0"/>
            </a:br>
            <a:r>
              <a:rPr lang="ru-RU" b="1" dirty="0" smtClean="0"/>
              <a:t>за 2014 год </a:t>
            </a:r>
            <a:endParaRPr lang="ru-RU"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74638"/>
            <a:ext cx="8933688" cy="1143000"/>
          </a:xfrm>
        </p:spPr>
        <p:txBody>
          <a:bodyPr>
            <a:normAutofit fontScale="90000"/>
          </a:bodyPr>
          <a:lstStyle/>
          <a:p>
            <a:r>
              <a:rPr lang="ru-RU" b="1" dirty="0" smtClean="0"/>
              <a:t>Налог на добавленную стоимость (гл. 21 НК РФ) с 1 января 2014 г.</a:t>
            </a:r>
            <a:endParaRPr lang="ru-RU" dirty="0"/>
          </a:p>
        </p:txBody>
      </p:sp>
      <p:sp>
        <p:nvSpPr>
          <p:cNvPr id="3" name="Содержимое 2"/>
          <p:cNvSpPr>
            <a:spLocks noGrp="1"/>
          </p:cNvSpPr>
          <p:nvPr>
            <p:ph idx="1"/>
          </p:nvPr>
        </p:nvSpPr>
        <p:spPr>
          <a:xfrm>
            <a:off x="571472" y="1447800"/>
            <a:ext cx="8362216" cy="4800600"/>
          </a:xfrm>
        </p:spPr>
        <p:txBody>
          <a:bodyPr>
            <a:normAutofit fontScale="70000" lnSpcReduction="20000"/>
          </a:bodyPr>
          <a:lstStyle/>
          <a:p>
            <a:pPr>
              <a:buNone/>
            </a:pPr>
            <a:r>
              <a:rPr lang="ru-RU" b="1" dirty="0" smtClean="0"/>
              <a:t>Расширен перечень организаций, которые вправе включать в состав расходов "входной" НДС</a:t>
            </a:r>
            <a:endParaRPr lang="ru-RU" dirty="0" smtClean="0"/>
          </a:p>
          <a:p>
            <a:pPr>
              <a:buNone/>
            </a:pPr>
            <a:r>
              <a:rPr lang="ru-RU" dirty="0" smtClean="0"/>
              <a:t> </a:t>
            </a:r>
          </a:p>
          <a:p>
            <a:r>
              <a:rPr lang="ru-RU" dirty="0" smtClean="0"/>
              <a:t>Согласно п. 5 ст. 170 НК РФ некоторые организации имеют право включать в расходы, учитываемые в целях налогообложения прибыли, сумму НДС, уплаченную поставщикам в отношении приобретаемых товаров (работ, услуг). Этими организациями являются, в частности, банки, страховщики, негосударственные пенсионные фонды.</a:t>
            </a:r>
          </a:p>
          <a:p>
            <a:r>
              <a:rPr lang="ru-RU" dirty="0" smtClean="0"/>
              <a:t>С 1 апреля 2014 г. данное право также предоставлено:</a:t>
            </a:r>
          </a:p>
          <a:p>
            <a:r>
              <a:rPr lang="ru-RU" dirty="0" smtClean="0"/>
              <a:t>- организаторам торговли (в том числе биржам);</a:t>
            </a:r>
          </a:p>
          <a:p>
            <a:r>
              <a:rPr lang="ru-RU" dirty="0" smtClean="0"/>
              <a:t>- клиринговым организациям;</a:t>
            </a:r>
          </a:p>
          <a:p>
            <a:r>
              <a:rPr lang="ru-RU" dirty="0" smtClean="0"/>
              <a:t>- профессиональным участникам рынка ценных бумаг;</a:t>
            </a:r>
          </a:p>
          <a:p>
            <a:r>
              <a:rPr lang="ru-RU" dirty="0" smtClean="0"/>
              <a:t>- управляющим компаниям инвестиционных фондов (в том числе паевых) и негосударственных пенсионных фондов.</a:t>
            </a:r>
          </a:p>
          <a:p>
            <a:endParaRPr lang="ru-RU"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2910" y="274638"/>
            <a:ext cx="8290778" cy="1143000"/>
          </a:xfrm>
        </p:spPr>
        <p:txBody>
          <a:bodyPr>
            <a:normAutofit fontScale="90000"/>
          </a:bodyPr>
          <a:lstStyle/>
          <a:p>
            <a:r>
              <a:rPr lang="ru-RU" b="1" dirty="0" smtClean="0"/>
              <a:t>Налог на добавленную стоимость (гл. 21 НК РФ) с 1 января 2014 г.</a:t>
            </a:r>
            <a:endParaRPr lang="ru-RU" dirty="0"/>
          </a:p>
        </p:txBody>
      </p:sp>
      <p:sp>
        <p:nvSpPr>
          <p:cNvPr id="3" name="Содержимое 2"/>
          <p:cNvSpPr>
            <a:spLocks noGrp="1"/>
          </p:cNvSpPr>
          <p:nvPr>
            <p:ph idx="1"/>
          </p:nvPr>
        </p:nvSpPr>
        <p:spPr/>
        <p:txBody>
          <a:bodyPr>
            <a:normAutofit fontScale="92500" lnSpcReduction="10000"/>
          </a:bodyPr>
          <a:lstStyle/>
          <a:p>
            <a:pPr>
              <a:buNone/>
            </a:pPr>
            <a:r>
              <a:rPr lang="ru-RU" b="1" dirty="0" smtClean="0"/>
              <a:t>День передачи недвижимости по передаточному акту признается в целях исчисления НДС датой отгрузки</a:t>
            </a:r>
            <a:endParaRPr lang="ru-RU" dirty="0" smtClean="0"/>
          </a:p>
          <a:p>
            <a:pPr>
              <a:buNone/>
            </a:pPr>
            <a:r>
              <a:rPr lang="ru-RU" dirty="0" smtClean="0"/>
              <a:t> </a:t>
            </a:r>
          </a:p>
          <a:p>
            <a:r>
              <a:rPr lang="ru-RU" dirty="0" smtClean="0"/>
              <a:t>С 1 октября 2014 г. в соответствии с новой редакцией п. 16 ст. 167 НК РФ дата передачи объекта недвижимости покупателю по передаточному акту (иному документу о передаче) признается в целях исчисления НДС датой отгрузки.</a:t>
            </a:r>
          </a:p>
          <a:p>
            <a:endParaRPr lang="ru-RU"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274638"/>
            <a:ext cx="8362216" cy="1143000"/>
          </a:xfrm>
        </p:spPr>
        <p:txBody>
          <a:bodyPr>
            <a:normAutofit fontScale="90000"/>
          </a:bodyPr>
          <a:lstStyle/>
          <a:p>
            <a:r>
              <a:rPr lang="ru-RU" b="1" dirty="0" smtClean="0"/>
              <a:t>Налог на добавленную стоимость (гл. 21 НК РФ) с 1 января 2014 г.</a:t>
            </a:r>
            <a:endParaRPr lang="ru-RU" dirty="0"/>
          </a:p>
        </p:txBody>
      </p:sp>
      <p:sp>
        <p:nvSpPr>
          <p:cNvPr id="3" name="Содержимое 2"/>
          <p:cNvSpPr>
            <a:spLocks noGrp="1"/>
          </p:cNvSpPr>
          <p:nvPr>
            <p:ph idx="1"/>
          </p:nvPr>
        </p:nvSpPr>
        <p:spPr>
          <a:xfrm>
            <a:off x="571472" y="1447800"/>
            <a:ext cx="8362216" cy="4800600"/>
          </a:xfrm>
        </p:spPr>
        <p:txBody>
          <a:bodyPr>
            <a:normAutofit fontScale="85000" lnSpcReduction="10000"/>
          </a:bodyPr>
          <a:lstStyle/>
          <a:p>
            <a:pPr>
              <a:buNone/>
            </a:pPr>
            <a:r>
              <a:rPr lang="ru-RU" b="1" dirty="0" smtClean="0"/>
              <a:t>Счет-фактуру может подписать уполномоченный представитель индивидуального предпринимателя</a:t>
            </a:r>
            <a:endParaRPr lang="ru-RU" dirty="0" smtClean="0"/>
          </a:p>
          <a:p>
            <a:pPr>
              <a:buNone/>
            </a:pPr>
            <a:r>
              <a:rPr lang="ru-RU" dirty="0" smtClean="0"/>
              <a:t> </a:t>
            </a:r>
          </a:p>
          <a:p>
            <a:r>
              <a:rPr lang="ru-RU" dirty="0" smtClean="0"/>
              <a:t>С 1 июля 2014 г. для индивидуального предпринимателя законодательно закреплена возможность передавать право подписи счета-фактуры третьему лицу. Такие изменения внесены в </a:t>
            </a:r>
            <a:r>
              <a:rPr lang="ru-RU" dirty="0" err="1" smtClean="0"/>
              <a:t>абз</a:t>
            </a:r>
            <a:r>
              <a:rPr lang="ru-RU" dirty="0" smtClean="0"/>
              <a:t>. 1 п. 6 ст. 169 НК РФ. Представитель должен быть уполномочен доверенностью. При этом требование об указании реквизитов свидетельства о </a:t>
            </a:r>
            <a:r>
              <a:rPr lang="ru-RU" dirty="0" err="1" smtClean="0"/>
              <a:t>госрегистрации</a:t>
            </a:r>
            <a:r>
              <a:rPr lang="ru-RU" dirty="0" smtClean="0"/>
              <a:t> предпринимателя сохраняется.</a:t>
            </a:r>
          </a:p>
          <a:p>
            <a:endParaRPr lang="ru-RU"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74638"/>
            <a:ext cx="8505092" cy="1143000"/>
          </a:xfrm>
        </p:spPr>
        <p:txBody>
          <a:bodyPr>
            <a:normAutofit fontScale="90000"/>
          </a:bodyPr>
          <a:lstStyle/>
          <a:p>
            <a:r>
              <a:rPr lang="ru-RU" b="1" dirty="0" smtClean="0"/>
              <a:t>Налог на добавленную стоимость (гл. 21 НК РФ) с 1 января 2014 г.</a:t>
            </a:r>
            <a:endParaRPr lang="ru-RU" dirty="0"/>
          </a:p>
        </p:txBody>
      </p:sp>
      <p:sp>
        <p:nvSpPr>
          <p:cNvPr id="3" name="Содержимое 2"/>
          <p:cNvSpPr>
            <a:spLocks noGrp="1"/>
          </p:cNvSpPr>
          <p:nvPr>
            <p:ph idx="1"/>
          </p:nvPr>
        </p:nvSpPr>
        <p:spPr>
          <a:xfrm>
            <a:off x="0" y="1447800"/>
            <a:ext cx="8933688" cy="4800600"/>
          </a:xfrm>
        </p:spPr>
        <p:txBody>
          <a:bodyPr>
            <a:normAutofit fontScale="77500" lnSpcReduction="20000"/>
          </a:bodyPr>
          <a:lstStyle/>
          <a:p>
            <a:pPr>
              <a:buNone/>
            </a:pPr>
            <a:r>
              <a:rPr lang="ru-RU" b="1" dirty="0" smtClean="0"/>
              <a:t>В целях исчисления НДС «суммовые разницы» переименованы в "разницы в сумме"</a:t>
            </a:r>
            <a:endParaRPr lang="ru-RU" dirty="0" smtClean="0"/>
          </a:p>
          <a:p>
            <a:r>
              <a:rPr lang="ru-RU" dirty="0" smtClean="0"/>
              <a:t> </a:t>
            </a:r>
          </a:p>
          <a:p>
            <a:r>
              <a:rPr lang="ru-RU" dirty="0" smtClean="0"/>
              <a:t>База по НДС не корректируется в случае изменения курса иностранной валюты (условных единиц), если согласно условиям договора оплата реализованных товаров (работ, услуг, имущественных прав) предусмотрена в рублях в сумме, эквивалентной определенной сумме в иностранной валюте или условных единицах (п. 4 ст. 153 НК РФ). Возникающие при изменении курса разницы назывались "суммовыми </a:t>
            </a:r>
            <a:r>
              <a:rPr lang="ru-RU" dirty="0" err="1" smtClean="0"/>
              <a:t>разницами</a:t>
            </a:r>
            <a:r>
              <a:rPr lang="ru-RU" dirty="0" smtClean="0"/>
              <a:t> в части налога". С 1 июля 2014 г. они переименованы в "разницы в сумме налога" (п. 4 ст. 153 НК РФ). Соответствующее изменение внесено также и в </a:t>
            </a:r>
            <a:r>
              <a:rPr lang="ru-RU" dirty="0" err="1" smtClean="0"/>
              <a:t>абз</a:t>
            </a:r>
            <a:r>
              <a:rPr lang="ru-RU" dirty="0" smtClean="0"/>
              <a:t>. 5 п. 1 ст. 172 НК РФ.</a:t>
            </a:r>
          </a:p>
          <a:p>
            <a:endParaRPr lang="ru-RU"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74638"/>
            <a:ext cx="8505092" cy="1143000"/>
          </a:xfrm>
        </p:spPr>
        <p:txBody>
          <a:bodyPr>
            <a:normAutofit fontScale="90000"/>
          </a:bodyPr>
          <a:lstStyle/>
          <a:p>
            <a:r>
              <a:rPr lang="ru-RU" b="1" dirty="0" smtClean="0"/>
              <a:t>Налог на добавленную стоимость (гл. 21 НК РФ) с 1 января 2014 г.</a:t>
            </a:r>
            <a:endParaRPr lang="ru-RU" dirty="0"/>
          </a:p>
        </p:txBody>
      </p:sp>
      <p:sp>
        <p:nvSpPr>
          <p:cNvPr id="3" name="Содержимое 2"/>
          <p:cNvSpPr>
            <a:spLocks noGrp="1"/>
          </p:cNvSpPr>
          <p:nvPr>
            <p:ph idx="1"/>
          </p:nvPr>
        </p:nvSpPr>
        <p:spPr>
          <a:xfrm>
            <a:off x="571472" y="1447800"/>
            <a:ext cx="8362216" cy="4800600"/>
          </a:xfrm>
        </p:spPr>
        <p:txBody>
          <a:bodyPr>
            <a:normAutofit fontScale="92500" lnSpcReduction="10000"/>
          </a:bodyPr>
          <a:lstStyle/>
          <a:p>
            <a:pPr>
              <a:buNone/>
            </a:pPr>
            <a:r>
              <a:rPr lang="ru-RU" b="1" dirty="0" smtClean="0"/>
              <a:t>До 2016 г. полеты в Крым и Севастополь облагаются НДС по нулевой ставке</a:t>
            </a:r>
            <a:endParaRPr lang="ru-RU" dirty="0" smtClean="0"/>
          </a:p>
          <a:p>
            <a:pPr>
              <a:buNone/>
            </a:pPr>
            <a:r>
              <a:rPr lang="ru-RU" dirty="0" smtClean="0"/>
              <a:t> </a:t>
            </a:r>
          </a:p>
          <a:p>
            <a:r>
              <a:rPr lang="ru-RU" dirty="0" smtClean="0"/>
              <a:t>Оказываемые с 18 марта 2014 г. до 1 января 2016 г. услуги по внутренним воздушным перевозкам пассажиров и багажа, пункт отправления или пункт назначения которых расположен на территории Крыма или Севастополя, облагаются НДС по нулевой ставке </a:t>
            </a:r>
            <a:endParaRPr lang="ru-RU"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74638"/>
            <a:ext cx="8433654" cy="1143000"/>
          </a:xfrm>
        </p:spPr>
        <p:txBody>
          <a:bodyPr>
            <a:normAutofit fontScale="90000"/>
          </a:bodyPr>
          <a:lstStyle/>
          <a:p>
            <a:r>
              <a:rPr lang="ru-RU" b="1" dirty="0" smtClean="0"/>
              <a:t>Налог на добавленную стоимость (гл. 21 НК РФ) с 1 января 2014 г.</a:t>
            </a:r>
            <a:endParaRPr lang="ru-RU" dirty="0"/>
          </a:p>
        </p:txBody>
      </p:sp>
      <p:sp>
        <p:nvSpPr>
          <p:cNvPr id="3" name="Содержимое 2"/>
          <p:cNvSpPr>
            <a:spLocks noGrp="1"/>
          </p:cNvSpPr>
          <p:nvPr>
            <p:ph idx="1"/>
          </p:nvPr>
        </p:nvSpPr>
        <p:spPr>
          <a:xfrm>
            <a:off x="571472" y="1447800"/>
            <a:ext cx="8362216" cy="4800600"/>
          </a:xfrm>
        </p:spPr>
        <p:txBody>
          <a:bodyPr>
            <a:normAutofit fontScale="92500" lnSpcReduction="10000"/>
          </a:bodyPr>
          <a:lstStyle/>
          <a:p>
            <a:pPr>
              <a:buNone/>
            </a:pPr>
            <a:r>
              <a:rPr lang="ru-RU" b="1" dirty="0" smtClean="0"/>
              <a:t>Уточнено, в какой сумме покупатель восстанавливает НДС, если стоимость отгруженного товара меньше предоплаты</a:t>
            </a:r>
            <a:endParaRPr lang="ru-RU" dirty="0" smtClean="0"/>
          </a:p>
          <a:p>
            <a:pPr>
              <a:buNone/>
            </a:pPr>
            <a:r>
              <a:rPr lang="ru-RU" dirty="0" smtClean="0"/>
              <a:t> </a:t>
            </a:r>
          </a:p>
          <a:p>
            <a:r>
              <a:rPr lang="ru-RU" dirty="0" smtClean="0"/>
              <a:t>Если расчеты по договору осуществляются на условиях предоплаты, то при получении аванса продавец обязан рассчитать НДС и перечислить его в бюджет, а покупатель вправе принять эти суммы к вычету (п. 1 ст. 154, п. 12 ст. 171, п. 9 ст. 172 НК РФ). </a:t>
            </a:r>
            <a:endParaRPr lang="ru-RU"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4348" y="274638"/>
            <a:ext cx="8219340" cy="1143000"/>
          </a:xfrm>
        </p:spPr>
        <p:txBody>
          <a:bodyPr>
            <a:normAutofit fontScale="90000"/>
          </a:bodyPr>
          <a:lstStyle/>
          <a:p>
            <a:r>
              <a:rPr lang="ru-RU" b="1" dirty="0" smtClean="0"/>
              <a:t>Налог на добавленную стоимость (гл. 21 НК РФ) с 1 января 2014 г.</a:t>
            </a:r>
            <a:endParaRPr lang="ru-RU" dirty="0"/>
          </a:p>
        </p:txBody>
      </p:sp>
      <p:sp>
        <p:nvSpPr>
          <p:cNvPr id="3" name="Содержимое 2"/>
          <p:cNvSpPr>
            <a:spLocks noGrp="1"/>
          </p:cNvSpPr>
          <p:nvPr>
            <p:ph idx="1"/>
          </p:nvPr>
        </p:nvSpPr>
        <p:spPr>
          <a:xfrm>
            <a:off x="571472" y="1447800"/>
            <a:ext cx="8362216" cy="4800600"/>
          </a:xfrm>
        </p:spPr>
        <p:txBody>
          <a:bodyPr>
            <a:normAutofit fontScale="85000" lnSpcReduction="10000"/>
          </a:bodyPr>
          <a:lstStyle/>
          <a:p>
            <a:pPr>
              <a:buNone/>
            </a:pPr>
            <a:r>
              <a:rPr lang="ru-RU" b="1" dirty="0" smtClean="0"/>
              <a:t>Ограничен размер вычета НДС у продавца при отгрузке товара в условиях предоплаты</a:t>
            </a:r>
            <a:endParaRPr lang="ru-RU" dirty="0" smtClean="0"/>
          </a:p>
          <a:p>
            <a:pPr>
              <a:buNone/>
            </a:pPr>
            <a:r>
              <a:rPr lang="ru-RU" dirty="0" smtClean="0"/>
              <a:t> </a:t>
            </a:r>
          </a:p>
          <a:p>
            <a:r>
              <a:rPr lang="ru-RU" dirty="0" smtClean="0"/>
              <a:t>В п. 6 ст. 172 НК РФ в редакции, действующей с 1 октября 2014 г., установлено следующее: продавец имеет право принять к вычету НДС в размере, исчисленном со стоимости отгруженных товаров (выполненных работ, оказанных услуг, переданных имущественных прав), в оплату которых подлежат зачету суммы ранее полученной оплаты (в том числе частичной) согласно условиям договора, если соответствующие условия в него включены.</a:t>
            </a:r>
          </a:p>
          <a:p>
            <a:endParaRPr lang="ru-RU"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74638"/>
            <a:ext cx="8433654" cy="1143000"/>
          </a:xfrm>
        </p:spPr>
        <p:txBody>
          <a:bodyPr>
            <a:normAutofit fontScale="90000"/>
          </a:bodyPr>
          <a:lstStyle/>
          <a:p>
            <a:r>
              <a:rPr lang="ru-RU" b="1" dirty="0" smtClean="0"/>
              <a:t>Налог на добавленную стоимость (гл. 21 НК РФ) с 1 января 2014 г.</a:t>
            </a:r>
            <a:endParaRPr lang="ru-RU" dirty="0"/>
          </a:p>
        </p:txBody>
      </p:sp>
      <p:sp>
        <p:nvSpPr>
          <p:cNvPr id="3" name="Содержимое 2"/>
          <p:cNvSpPr>
            <a:spLocks noGrp="1"/>
          </p:cNvSpPr>
          <p:nvPr>
            <p:ph idx="1"/>
          </p:nvPr>
        </p:nvSpPr>
        <p:spPr/>
        <p:txBody>
          <a:bodyPr>
            <a:normAutofit fontScale="77500" lnSpcReduction="20000"/>
          </a:bodyPr>
          <a:lstStyle/>
          <a:p>
            <a:r>
              <a:rPr lang="ru-RU" b="1" dirty="0" smtClean="0"/>
              <a:t>Уточнено, как определить место реализации услуг, оказываемых филиалом российской компании</a:t>
            </a:r>
            <a:endParaRPr lang="ru-RU" dirty="0" smtClean="0"/>
          </a:p>
          <a:p>
            <a:r>
              <a:rPr lang="ru-RU" dirty="0" smtClean="0"/>
              <a:t> </a:t>
            </a:r>
          </a:p>
          <a:p>
            <a:r>
              <a:rPr lang="ru-RU" dirty="0" smtClean="0"/>
              <a:t>По общему правилу, которое установлено </a:t>
            </a:r>
            <a:r>
              <a:rPr lang="ru-RU" dirty="0" err="1" smtClean="0"/>
              <a:t>подп</a:t>
            </a:r>
            <a:r>
              <a:rPr lang="ru-RU" dirty="0" smtClean="0"/>
              <a:t>. 5 п. 1 ст. 148 НК РФ, местом реализации работ и услуг является место деятельности организации или индивидуального предпринимателя, оказывающих данные услуги либо выполняющих работы (исключение составляют работы (услуги), названные в </a:t>
            </a:r>
            <a:r>
              <a:rPr lang="ru-RU" dirty="0" err="1" smtClean="0"/>
              <a:t>подп</a:t>
            </a:r>
            <a:r>
              <a:rPr lang="ru-RU" dirty="0" smtClean="0"/>
              <a:t>. 1 - 4.1, 4.3 п. 1 ст. 148 НК РФ). Порядок определения места деятельности лица установлен в п. 2 указанной статьи.</a:t>
            </a:r>
          </a:p>
          <a:p>
            <a:endParaRPr lang="ru-RU"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Акцизы (гл. 22 НК РФ)</a:t>
            </a:r>
            <a:r>
              <a:rPr lang="ru-RU" dirty="0" smtClean="0"/>
              <a:t/>
            </a:r>
            <a:br>
              <a:rPr lang="ru-RU" dirty="0" smtClean="0"/>
            </a:br>
            <a:r>
              <a:rPr lang="ru-RU" dirty="0" smtClean="0"/>
              <a:t>с 1 января 2014 г.</a:t>
            </a:r>
            <a:endParaRPr lang="ru-RU" dirty="0"/>
          </a:p>
        </p:txBody>
      </p:sp>
      <p:sp>
        <p:nvSpPr>
          <p:cNvPr id="3" name="Содержимое 2"/>
          <p:cNvSpPr>
            <a:spLocks noGrp="1"/>
          </p:cNvSpPr>
          <p:nvPr>
            <p:ph idx="1"/>
          </p:nvPr>
        </p:nvSpPr>
        <p:spPr>
          <a:xfrm>
            <a:off x="571472" y="1447800"/>
            <a:ext cx="8362216" cy="4800600"/>
          </a:xfrm>
        </p:spPr>
        <p:txBody>
          <a:bodyPr>
            <a:normAutofit fontScale="92500" lnSpcReduction="10000"/>
          </a:bodyPr>
          <a:lstStyle/>
          <a:p>
            <a:pPr>
              <a:buNone/>
            </a:pPr>
            <a:r>
              <a:rPr lang="ru-RU" b="1" dirty="0" smtClean="0"/>
              <a:t>Дополнительно увеличена ставка акциза на автомобильный бензин 4-го и 5-го классов</a:t>
            </a:r>
            <a:endParaRPr lang="ru-RU" dirty="0" smtClean="0"/>
          </a:p>
          <a:p>
            <a:pPr>
              <a:buNone/>
            </a:pPr>
            <a:r>
              <a:rPr lang="ru-RU" dirty="0" smtClean="0"/>
              <a:t> </a:t>
            </a:r>
          </a:p>
          <a:p>
            <a:r>
              <a:rPr lang="ru-RU" dirty="0" smtClean="0"/>
              <a:t>Налогообложение подакцизных товаров в 2014 и 2015 гг. осуществляется по ставкам в повышенных размерах, которые были запланированы предыдущей редакцией п. 1 ст. 193 НК РФ. Дополнительная индексация предусмотрена только для ставок акциза на автомобильный бензин классов 4 и 5.</a:t>
            </a:r>
            <a:endParaRPr lang="ru-RU"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1538" y="285728"/>
            <a:ext cx="7498080" cy="1143000"/>
          </a:xfrm>
        </p:spPr>
        <p:txBody>
          <a:bodyPr>
            <a:normAutofit fontScale="90000"/>
          </a:bodyPr>
          <a:lstStyle/>
          <a:p>
            <a:r>
              <a:rPr lang="ru-RU" b="1" dirty="0" smtClean="0"/>
              <a:t>Акцизы (гл. 22 НК РФ)</a:t>
            </a:r>
            <a:r>
              <a:rPr lang="ru-RU" dirty="0" smtClean="0"/>
              <a:t/>
            </a:r>
            <a:br>
              <a:rPr lang="ru-RU" dirty="0" smtClean="0"/>
            </a:br>
            <a:r>
              <a:rPr lang="ru-RU" dirty="0" smtClean="0"/>
              <a:t>с 1 января 2014 г.</a:t>
            </a:r>
            <a:endParaRPr lang="ru-RU" dirty="0"/>
          </a:p>
        </p:txBody>
      </p:sp>
      <p:sp>
        <p:nvSpPr>
          <p:cNvPr id="3" name="Содержимое 2"/>
          <p:cNvSpPr>
            <a:spLocks noGrp="1"/>
          </p:cNvSpPr>
          <p:nvPr>
            <p:ph idx="1"/>
          </p:nvPr>
        </p:nvSpPr>
        <p:spPr>
          <a:xfrm>
            <a:off x="285720" y="1447800"/>
            <a:ext cx="8647968" cy="4800600"/>
          </a:xfrm>
        </p:spPr>
        <p:txBody>
          <a:bodyPr>
            <a:normAutofit fontScale="70000" lnSpcReduction="20000"/>
          </a:bodyPr>
          <a:lstStyle/>
          <a:p>
            <a:pPr algn="just">
              <a:buNone/>
            </a:pPr>
            <a:r>
              <a:rPr lang="ru-RU" b="1" dirty="0" smtClean="0"/>
              <a:t>При определенных условиях передача собственнику</a:t>
            </a:r>
            <a:endParaRPr lang="ru-RU" dirty="0" smtClean="0"/>
          </a:p>
          <a:p>
            <a:pPr algn="just">
              <a:buNone/>
            </a:pPr>
            <a:r>
              <a:rPr lang="ru-RU" b="1" dirty="0" smtClean="0"/>
              <a:t>подакцизных товаров, произведенных из давальческого сырья, освобождается от обложения акцизами</a:t>
            </a:r>
            <a:endParaRPr lang="ru-RU" dirty="0" smtClean="0"/>
          </a:p>
          <a:p>
            <a:pPr>
              <a:buNone/>
            </a:pPr>
            <a:r>
              <a:rPr lang="ru-RU" dirty="0" smtClean="0"/>
              <a:t> </a:t>
            </a:r>
          </a:p>
          <a:p>
            <a:r>
              <a:rPr lang="ru-RU" dirty="0" smtClean="0"/>
              <a:t>С 2014 г. не облагается акцизами передача собственнику или по его указанию другим лицам подакцизных товаров, произведенных из давальческого сырья, если данные товары реализуются за пределы территории РФ в соответствии с таможенной процедурой экспорта. Освобождение названных операций от налогообложения производится с учетом потерь в пределах норм естественной убыли. Такое дополнение внесено в </a:t>
            </a:r>
            <a:r>
              <a:rPr lang="ru-RU" dirty="0" err="1" smtClean="0"/>
              <a:t>абз</a:t>
            </a:r>
            <a:r>
              <a:rPr lang="ru-RU" dirty="0" smtClean="0"/>
              <a:t>. 1 </a:t>
            </a:r>
            <a:r>
              <a:rPr lang="ru-RU" dirty="0" err="1" smtClean="0"/>
              <a:t>подп</a:t>
            </a:r>
            <a:r>
              <a:rPr lang="ru-RU" dirty="0" smtClean="0"/>
              <a:t>. 4 п. 1 ст. 183 НК РФ. Особенности освобождения от налогообложения при реализации подакцизных товаров за пределы территории РФ установлены ст. 184 НК РФ.</a:t>
            </a:r>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с 1 января 2014 г.</a:t>
            </a:r>
            <a:endParaRPr lang="ru-RU" dirty="0"/>
          </a:p>
        </p:txBody>
      </p:sp>
      <p:sp>
        <p:nvSpPr>
          <p:cNvPr id="3" name="Содержимое 2"/>
          <p:cNvSpPr>
            <a:spLocks noGrp="1"/>
          </p:cNvSpPr>
          <p:nvPr>
            <p:ph idx="1"/>
          </p:nvPr>
        </p:nvSpPr>
        <p:spPr>
          <a:xfrm>
            <a:off x="285720" y="1447800"/>
            <a:ext cx="8647968" cy="5053034"/>
          </a:xfrm>
        </p:spPr>
        <p:txBody>
          <a:bodyPr>
            <a:normAutofit fontScale="77500" lnSpcReduction="20000"/>
          </a:bodyPr>
          <a:lstStyle/>
          <a:p>
            <a:pPr algn="ctr">
              <a:buNone/>
            </a:pPr>
            <a:r>
              <a:rPr lang="ru-RU" b="1" dirty="0" smtClean="0"/>
              <a:t>Досудебный порядок обжалования обязателен</a:t>
            </a:r>
            <a:endParaRPr lang="ru-RU" dirty="0" smtClean="0"/>
          </a:p>
          <a:p>
            <a:pPr algn="just"/>
            <a:r>
              <a:rPr lang="ru-RU" dirty="0" smtClean="0"/>
              <a:t> С 1 января 2014 г. применяется обязательный досудебный порядок обжалования любых ненормативных актов налоговых органов, действий или бездействия их должностных лиц (п. 2 ст. 138 НК РФ, п. 3 ст. 3 Федерального закона от 02.07.2013 N 153-ФЗ).</a:t>
            </a:r>
          </a:p>
          <a:p>
            <a:pPr algn="just">
              <a:buNone/>
            </a:pPr>
            <a:r>
              <a:rPr lang="ru-RU" dirty="0" smtClean="0"/>
              <a:t> </a:t>
            </a:r>
            <a:r>
              <a:rPr lang="ru-RU" i="1" u="sng" dirty="0" smtClean="0"/>
              <a:t>Из указанного порядка обжалования установлено два исключения. </a:t>
            </a:r>
          </a:p>
          <a:p>
            <a:pPr algn="just">
              <a:buNone/>
            </a:pPr>
            <a:r>
              <a:rPr lang="ru-RU" dirty="0" smtClean="0"/>
              <a:t>Во-первых, ненормативные акты, принятые по итогам рассмотрения жалоб, в том числе апелляционных, могут быть обжалованы как в вышестоящем органе, так и в суде (</a:t>
            </a:r>
            <a:r>
              <a:rPr lang="ru-RU" dirty="0" err="1" smtClean="0"/>
              <a:t>абз</a:t>
            </a:r>
            <a:r>
              <a:rPr lang="ru-RU" dirty="0" smtClean="0"/>
              <a:t>. 3 п. 2 ст. 138 НК РФ). </a:t>
            </a:r>
          </a:p>
          <a:p>
            <a:pPr algn="just">
              <a:buNone/>
            </a:pPr>
            <a:r>
              <a:rPr lang="ru-RU" dirty="0" smtClean="0"/>
              <a:t>Во-вторых, ненормативные акты ФНС России и действия (бездействие) ее должностных лиц могут быть обжалованы только в суде (</a:t>
            </a:r>
            <a:r>
              <a:rPr lang="ru-RU" dirty="0" err="1" smtClean="0"/>
              <a:t>абз</a:t>
            </a:r>
            <a:r>
              <a:rPr lang="ru-RU" dirty="0" smtClean="0"/>
              <a:t>. 4 п. 2 ст. 138 НК РФ). </a:t>
            </a:r>
            <a:endParaRPr lang="ru-RU"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Акцизы (гл. 22 НК РФ)</a:t>
            </a:r>
            <a:r>
              <a:rPr lang="ru-RU" dirty="0" smtClean="0"/>
              <a:t/>
            </a:r>
            <a:br>
              <a:rPr lang="ru-RU" dirty="0" smtClean="0"/>
            </a:br>
            <a:r>
              <a:rPr lang="ru-RU" dirty="0" smtClean="0"/>
              <a:t>с 1 января 2014 г.</a:t>
            </a:r>
            <a:endParaRPr lang="ru-RU" dirty="0"/>
          </a:p>
        </p:txBody>
      </p:sp>
      <p:sp>
        <p:nvSpPr>
          <p:cNvPr id="3" name="Содержимое 2"/>
          <p:cNvSpPr>
            <a:spLocks noGrp="1"/>
          </p:cNvSpPr>
          <p:nvPr>
            <p:ph idx="1"/>
          </p:nvPr>
        </p:nvSpPr>
        <p:spPr>
          <a:xfrm>
            <a:off x="571472" y="1447800"/>
            <a:ext cx="8362216" cy="4800600"/>
          </a:xfrm>
        </p:spPr>
        <p:txBody>
          <a:bodyPr>
            <a:normAutofit fontScale="85000" lnSpcReduction="10000"/>
          </a:bodyPr>
          <a:lstStyle/>
          <a:p>
            <a:pPr>
              <a:buNone/>
            </a:pPr>
            <a:r>
              <a:rPr lang="ru-RU" b="1" dirty="0" smtClean="0"/>
              <a:t>Освобождение от уплаты акциза при реализации за пределы России подакцизных товаров предоставляется только при наличии банковской гарантии</a:t>
            </a:r>
            <a:endParaRPr lang="ru-RU" dirty="0" smtClean="0"/>
          </a:p>
          <a:p>
            <a:pPr>
              <a:buNone/>
            </a:pPr>
            <a:r>
              <a:rPr lang="ru-RU" dirty="0" smtClean="0"/>
              <a:t> </a:t>
            </a:r>
          </a:p>
          <a:p>
            <a:r>
              <a:rPr lang="ru-RU" dirty="0" smtClean="0"/>
              <a:t>С 1 января 2014 г. от уплаты акциза при совершении операций, указанных в </a:t>
            </a:r>
            <a:r>
              <a:rPr lang="ru-RU" dirty="0" err="1" smtClean="0"/>
              <a:t>подп</a:t>
            </a:r>
            <a:r>
              <a:rPr lang="ru-RU" dirty="0" smtClean="0"/>
              <a:t>. 4 п. 1 ст. 183 НК РФ, налогоплательщик освобождается при подаче в налоговый орган только банковской гарантии (п. 2 ст. 184 НК РФ). Ранее можно было представить или банковскую гарантию, или поручительство банка.</a:t>
            </a:r>
          </a:p>
          <a:p>
            <a:endParaRPr lang="ru-RU"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Акцизы (гл. 22 НК РФ)</a:t>
            </a:r>
            <a:r>
              <a:rPr lang="ru-RU" dirty="0" smtClean="0"/>
              <a:t/>
            </a:r>
            <a:br>
              <a:rPr lang="ru-RU" dirty="0" smtClean="0"/>
            </a:br>
            <a:r>
              <a:rPr lang="ru-RU" dirty="0" smtClean="0"/>
              <a:t>с 1 января 2014 г.</a:t>
            </a:r>
            <a:endParaRPr lang="ru-RU" dirty="0"/>
          </a:p>
        </p:txBody>
      </p:sp>
      <p:sp>
        <p:nvSpPr>
          <p:cNvPr id="3" name="Содержимое 2"/>
          <p:cNvSpPr>
            <a:spLocks noGrp="1"/>
          </p:cNvSpPr>
          <p:nvPr>
            <p:ph idx="1"/>
          </p:nvPr>
        </p:nvSpPr>
        <p:spPr>
          <a:xfrm>
            <a:off x="571472" y="1447800"/>
            <a:ext cx="8362216" cy="4800600"/>
          </a:xfrm>
        </p:spPr>
        <p:txBody>
          <a:bodyPr>
            <a:normAutofit fontScale="85000" lnSpcReduction="20000"/>
          </a:bodyPr>
          <a:lstStyle/>
          <a:p>
            <a:pPr>
              <a:buNone/>
            </a:pPr>
            <a:r>
              <a:rPr lang="ru-RU" b="1" dirty="0" smtClean="0"/>
              <a:t>В уведомлении о максимальных розничных ценах на табачные изделия нужно указывать и минимальные розничные цены</a:t>
            </a:r>
            <a:endParaRPr lang="ru-RU" dirty="0" smtClean="0"/>
          </a:p>
          <a:p>
            <a:pPr>
              <a:buNone/>
            </a:pPr>
            <a:r>
              <a:rPr lang="ru-RU" dirty="0" smtClean="0"/>
              <a:t> </a:t>
            </a:r>
          </a:p>
          <a:p>
            <a:r>
              <a:rPr lang="ru-RU" dirty="0" smtClean="0"/>
              <a:t>Максимальная розничная цена табачных изделий представляет собой цену, выше которой единица упаковки (пачка) не может быть реализована потребителям. Данная цена устанавливается налогоплательщиком самостоятельно на единицу потребительской упаковки (пачку) табачных изделий отдельно по каждой марке (каждому наименованию) табачных изделий (п. 2 ст. 187.1 НК РФ).</a:t>
            </a:r>
          </a:p>
          <a:p>
            <a:endParaRPr lang="ru-RU"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Акцизы (гл. 22 НК РФ)</a:t>
            </a:r>
            <a:r>
              <a:rPr lang="ru-RU" dirty="0" smtClean="0"/>
              <a:t/>
            </a:r>
            <a:br>
              <a:rPr lang="ru-RU" dirty="0" smtClean="0"/>
            </a:br>
            <a:r>
              <a:rPr lang="ru-RU" dirty="0" smtClean="0"/>
              <a:t>с 1 января 2014 г.</a:t>
            </a:r>
            <a:endParaRPr lang="ru-RU" dirty="0"/>
          </a:p>
        </p:txBody>
      </p:sp>
      <p:sp>
        <p:nvSpPr>
          <p:cNvPr id="3" name="Содержимое 2"/>
          <p:cNvSpPr>
            <a:spLocks noGrp="1"/>
          </p:cNvSpPr>
          <p:nvPr>
            <p:ph idx="1"/>
          </p:nvPr>
        </p:nvSpPr>
        <p:spPr>
          <a:xfrm>
            <a:off x="285720" y="1447800"/>
            <a:ext cx="8647968" cy="4800600"/>
          </a:xfrm>
        </p:spPr>
        <p:txBody>
          <a:bodyPr>
            <a:normAutofit fontScale="85000" lnSpcReduction="20000"/>
          </a:bodyPr>
          <a:lstStyle/>
          <a:p>
            <a:pPr>
              <a:buNone/>
            </a:pPr>
            <a:r>
              <a:rPr lang="ru-RU" b="1" dirty="0" smtClean="0"/>
              <a:t>Производители алкогольной или подакцизной спиртосодержащей продукции, осуществляющие закупку этилового спирта в государствах - членах Таможенного союза, уплачивают авансовый платеж акциза</a:t>
            </a:r>
            <a:endParaRPr lang="ru-RU" dirty="0" smtClean="0"/>
          </a:p>
          <a:p>
            <a:pPr>
              <a:buNone/>
            </a:pPr>
            <a:r>
              <a:rPr lang="ru-RU" dirty="0" smtClean="0"/>
              <a:t> </a:t>
            </a:r>
          </a:p>
          <a:p>
            <a:r>
              <a:rPr lang="ru-RU" dirty="0" smtClean="0"/>
              <a:t>С 1 июля 2014 г. производители алкогольной и (или) подакцизной спиртосодержащей продукции в случае использования ими этилового спирта-сырца (в том числе ввозимого в Россию с территорий государств - членов Таможенного союза и являющегося товаром Таможенного союза) должны уплатить авансовый платеж акциза (п. 8 ст. 194 НК РФ). </a:t>
            </a:r>
            <a:endParaRPr lang="ru-RU"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Акцизы (гл. 22 НК РФ)</a:t>
            </a:r>
            <a:r>
              <a:rPr lang="ru-RU" dirty="0" smtClean="0"/>
              <a:t/>
            </a:r>
            <a:br>
              <a:rPr lang="ru-RU" dirty="0" smtClean="0"/>
            </a:br>
            <a:r>
              <a:rPr lang="ru-RU" dirty="0" smtClean="0"/>
              <a:t>с 1 января 2014 г.</a:t>
            </a:r>
            <a:endParaRPr lang="ru-RU" dirty="0"/>
          </a:p>
        </p:txBody>
      </p:sp>
      <p:sp>
        <p:nvSpPr>
          <p:cNvPr id="3" name="Содержимое 2"/>
          <p:cNvSpPr>
            <a:spLocks noGrp="1"/>
          </p:cNvSpPr>
          <p:nvPr>
            <p:ph idx="1"/>
          </p:nvPr>
        </p:nvSpPr>
        <p:spPr>
          <a:xfrm>
            <a:off x="0" y="1447800"/>
            <a:ext cx="8933688" cy="4800600"/>
          </a:xfrm>
        </p:spPr>
        <p:txBody>
          <a:bodyPr>
            <a:normAutofit fontScale="77500" lnSpcReduction="20000"/>
          </a:bodyPr>
          <a:lstStyle/>
          <a:p>
            <a:pPr>
              <a:buNone/>
            </a:pPr>
            <a:r>
              <a:rPr lang="ru-RU" b="1" dirty="0" smtClean="0"/>
              <a:t>Уточнен порядок проставления отметок в реестрах счетов-фактур, представляемых налогоплательщиками, которые имеют свидетельства на производство </a:t>
            </a:r>
            <a:r>
              <a:rPr lang="ru-RU" b="1" dirty="0" err="1" smtClean="0"/>
              <a:t>неспиртосодержащей</a:t>
            </a:r>
            <a:r>
              <a:rPr lang="ru-RU" b="1" dirty="0" smtClean="0"/>
              <a:t> продукции или на переработку прямогонного бензина</a:t>
            </a:r>
            <a:endParaRPr lang="ru-RU" dirty="0" smtClean="0"/>
          </a:p>
          <a:p>
            <a:pPr>
              <a:buNone/>
            </a:pPr>
            <a:r>
              <a:rPr lang="ru-RU" dirty="0" smtClean="0"/>
              <a:t> </a:t>
            </a:r>
          </a:p>
          <a:p>
            <a:r>
              <a:rPr lang="ru-RU" dirty="0" smtClean="0"/>
              <a:t>Налогоплательщики, имеющие свидетельство на производство </a:t>
            </a:r>
            <a:r>
              <a:rPr lang="ru-RU" dirty="0" err="1" smtClean="0"/>
              <a:t>неспиртосодержащей</a:t>
            </a:r>
            <a:r>
              <a:rPr lang="ru-RU" dirty="0" smtClean="0"/>
              <a:t> продукции, вправе принять к вычету сумму акциза, начисленную при приобретении денатурированного этилового спирта, который использован для производства </a:t>
            </a:r>
            <a:r>
              <a:rPr lang="ru-RU" dirty="0" err="1" smtClean="0"/>
              <a:t>неспиртосодержащей</a:t>
            </a:r>
            <a:r>
              <a:rPr lang="ru-RU" dirty="0" smtClean="0"/>
              <a:t> продукции (п. 11 ст. 200 НК РФ). Вычет применяется при представлении документов, перечисленных в п. 11 ст. 201 НК РФ. </a:t>
            </a:r>
            <a:endParaRPr lang="ru-RU"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Акцизы (гл. 22 НК РФ)</a:t>
            </a:r>
            <a:r>
              <a:rPr lang="ru-RU" dirty="0" smtClean="0"/>
              <a:t/>
            </a:r>
            <a:br>
              <a:rPr lang="ru-RU" dirty="0" smtClean="0"/>
            </a:br>
            <a:r>
              <a:rPr lang="ru-RU" dirty="0" smtClean="0"/>
              <a:t>с 1 января 2014 г.</a:t>
            </a:r>
            <a:endParaRPr lang="ru-RU" dirty="0"/>
          </a:p>
        </p:txBody>
      </p:sp>
      <p:sp>
        <p:nvSpPr>
          <p:cNvPr id="3" name="Содержимое 2"/>
          <p:cNvSpPr>
            <a:spLocks noGrp="1"/>
          </p:cNvSpPr>
          <p:nvPr>
            <p:ph idx="1"/>
          </p:nvPr>
        </p:nvSpPr>
        <p:spPr>
          <a:xfrm>
            <a:off x="642910" y="1447800"/>
            <a:ext cx="8290778" cy="4800600"/>
          </a:xfrm>
        </p:spPr>
        <p:txBody>
          <a:bodyPr/>
          <a:lstStyle/>
          <a:p>
            <a:pPr>
              <a:buNone/>
            </a:pPr>
            <a:r>
              <a:rPr lang="ru-RU" b="1" dirty="0" smtClean="0"/>
              <a:t>Уточнены правила возмещения сумм акцизов</a:t>
            </a:r>
            <a:endParaRPr lang="ru-RU" dirty="0" smtClean="0"/>
          </a:p>
          <a:p>
            <a:pPr>
              <a:buNone/>
            </a:pPr>
            <a:r>
              <a:rPr lang="ru-RU" dirty="0" smtClean="0"/>
              <a:t> </a:t>
            </a:r>
          </a:p>
          <a:p>
            <a:r>
              <a:rPr lang="ru-RU" dirty="0" smtClean="0"/>
              <a:t>В п. п. 2 и 3 ст. 203 НК РФ уточнено, что зачет или возврат излишне уплаченных сумм акциза производится в общеустановленном порядке, предусмотренном ст. 78 НК РФ. </a:t>
            </a:r>
            <a:endParaRPr lang="ru-RU"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Акцизы (гл. 22 НК РФ)</a:t>
            </a:r>
            <a:r>
              <a:rPr lang="ru-RU" dirty="0" smtClean="0"/>
              <a:t/>
            </a:r>
            <a:br>
              <a:rPr lang="ru-RU" dirty="0" smtClean="0"/>
            </a:br>
            <a:r>
              <a:rPr lang="ru-RU" dirty="0" smtClean="0"/>
              <a:t>с 1 января 2014 г.</a:t>
            </a:r>
            <a:endParaRPr lang="ru-RU" dirty="0"/>
          </a:p>
        </p:txBody>
      </p:sp>
      <p:sp>
        <p:nvSpPr>
          <p:cNvPr id="3" name="Содержимое 2"/>
          <p:cNvSpPr>
            <a:spLocks noGrp="1"/>
          </p:cNvSpPr>
          <p:nvPr>
            <p:ph idx="1"/>
          </p:nvPr>
        </p:nvSpPr>
        <p:spPr/>
        <p:txBody>
          <a:bodyPr/>
          <a:lstStyle/>
          <a:p>
            <a:pPr>
              <a:buNone/>
            </a:pPr>
            <a:r>
              <a:rPr lang="ru-RU" b="1" dirty="0" smtClean="0"/>
              <a:t>Скорректирован порядок аннулирования первичных извещений об уплате (освобождении от уплаты) авансового платежа акциза по алкогольной продукции и представления нового извещения</a:t>
            </a:r>
            <a:endParaRPr lang="ru-RU"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2910" y="274638"/>
            <a:ext cx="8290778" cy="1143000"/>
          </a:xfrm>
        </p:spPr>
        <p:txBody>
          <a:bodyPr>
            <a:normAutofit fontScale="90000"/>
          </a:bodyPr>
          <a:lstStyle/>
          <a:p>
            <a:r>
              <a:rPr lang="ru-RU" b="1" dirty="0" smtClean="0"/>
              <a:t>Налог на доходы физических лиц (гл. 23 НК РФ) </a:t>
            </a:r>
            <a:r>
              <a:rPr lang="ru-RU" dirty="0" smtClean="0"/>
              <a:t>с 1 января 2014 г.</a:t>
            </a:r>
            <a:endParaRPr lang="ru-RU" dirty="0"/>
          </a:p>
        </p:txBody>
      </p:sp>
      <p:sp>
        <p:nvSpPr>
          <p:cNvPr id="3" name="Содержимое 2"/>
          <p:cNvSpPr>
            <a:spLocks noGrp="1"/>
          </p:cNvSpPr>
          <p:nvPr>
            <p:ph idx="1"/>
          </p:nvPr>
        </p:nvSpPr>
        <p:spPr>
          <a:xfrm>
            <a:off x="428596" y="1447800"/>
            <a:ext cx="8505092" cy="4800600"/>
          </a:xfrm>
        </p:spPr>
        <p:txBody>
          <a:bodyPr>
            <a:normAutofit fontScale="85000" lnSpcReduction="20000"/>
          </a:bodyPr>
          <a:lstStyle/>
          <a:p>
            <a:r>
              <a:rPr lang="ru-RU" dirty="0" smtClean="0"/>
              <a:t>С 1 января 2014 г. в новой редакции изложена ст. 220 НК РФ, регулирующая основания и порядок получения имущественного вычета по НДФЛ.</a:t>
            </a:r>
          </a:p>
          <a:p>
            <a:r>
              <a:rPr lang="ru-RU" dirty="0" smtClean="0"/>
              <a:t>Наиболее значительные изменения коснулись имущественного вычета по расходам на приобретение (строительство) жилья. В частности, с 2014 г. действует положение, согласно которому налогоплательщик, не использовавший при приобретении одного объекта недвижимости всю сумму вычета (в настоящее время - 2 </a:t>
            </a:r>
            <a:r>
              <a:rPr lang="ru-RU" dirty="0" err="1" smtClean="0"/>
              <a:t>млн</a:t>
            </a:r>
            <a:r>
              <a:rPr lang="ru-RU" dirty="0" smtClean="0"/>
              <a:t> руб.), вправе получить остаток в случае покупки (строительства) другого жилья (</a:t>
            </a:r>
            <a:r>
              <a:rPr lang="ru-RU" dirty="0" err="1" smtClean="0"/>
              <a:t>абз</a:t>
            </a:r>
            <a:r>
              <a:rPr lang="ru-RU" dirty="0" smtClean="0"/>
              <a:t>. 2 </a:t>
            </a:r>
            <a:r>
              <a:rPr lang="ru-RU" dirty="0" err="1" smtClean="0"/>
              <a:t>подп</a:t>
            </a:r>
            <a:r>
              <a:rPr lang="ru-RU" dirty="0" smtClean="0"/>
              <a:t>. 1 п. 3 ст. 220 НК РФ).</a:t>
            </a:r>
          </a:p>
          <a:p>
            <a:endParaRPr lang="ru-RU"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85786" y="274638"/>
            <a:ext cx="8147902" cy="1143000"/>
          </a:xfrm>
        </p:spPr>
        <p:txBody>
          <a:bodyPr>
            <a:normAutofit fontScale="90000"/>
          </a:bodyPr>
          <a:lstStyle/>
          <a:p>
            <a:r>
              <a:rPr lang="ru-RU" b="1" dirty="0" smtClean="0"/>
              <a:t>Налог на доходы физических лиц (гл. 23 НК РФ) </a:t>
            </a:r>
            <a:r>
              <a:rPr lang="ru-RU" dirty="0" smtClean="0"/>
              <a:t>с 1 января 2014 г.</a:t>
            </a:r>
            <a:endParaRPr lang="ru-RU" dirty="0"/>
          </a:p>
        </p:txBody>
      </p:sp>
      <p:sp>
        <p:nvSpPr>
          <p:cNvPr id="3" name="Содержимое 2"/>
          <p:cNvSpPr>
            <a:spLocks noGrp="1"/>
          </p:cNvSpPr>
          <p:nvPr>
            <p:ph idx="1"/>
          </p:nvPr>
        </p:nvSpPr>
        <p:spPr>
          <a:xfrm>
            <a:off x="500034" y="1447800"/>
            <a:ext cx="8433654" cy="4800600"/>
          </a:xfrm>
        </p:spPr>
        <p:txBody>
          <a:bodyPr>
            <a:normAutofit fontScale="70000" lnSpcReduction="20000"/>
          </a:bodyPr>
          <a:lstStyle/>
          <a:p>
            <a:pPr>
              <a:buNone/>
            </a:pPr>
            <a:r>
              <a:rPr lang="ru-RU" b="1" dirty="0" smtClean="0"/>
              <a:t>Уточнен перечень лиц, которые признаются налоговыми агентами при осуществлении операций с ценными бумагами и операций с финансовыми инструментами срочных сделок</a:t>
            </a:r>
            <a:endParaRPr lang="ru-RU" dirty="0" smtClean="0"/>
          </a:p>
          <a:p>
            <a:pPr>
              <a:buNone/>
            </a:pPr>
            <a:r>
              <a:rPr lang="ru-RU" dirty="0" smtClean="0"/>
              <a:t> </a:t>
            </a:r>
          </a:p>
          <a:p>
            <a:r>
              <a:rPr lang="ru-RU" dirty="0" smtClean="0"/>
              <a:t>С 1 января 2014 г. в гл. 23 НК РФ введена новая ст. 226.1 НК РФ. Она регулирует особенности исчисления и уплаты НДФЛ налоговыми агентами при совершении операций с ценными бумагами, операций с финансовыми инструментами срочных сделок, а также при осуществлении выплат по ценным бумагам российских эмитентов. В п. 2 этой статьи содержится перечень лиц, признаваемых налоговыми агентами при совершении названных операций, а также операций РЕПО, объектом которых являются ценные бумаги, и операций займа ценными бумагами. </a:t>
            </a:r>
            <a:endParaRPr lang="ru-RU"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74638"/>
            <a:ext cx="8433654" cy="1143000"/>
          </a:xfrm>
        </p:spPr>
        <p:txBody>
          <a:bodyPr>
            <a:normAutofit fontScale="90000"/>
          </a:bodyPr>
          <a:lstStyle/>
          <a:p>
            <a:r>
              <a:rPr lang="ru-RU" b="1" dirty="0" smtClean="0"/>
              <a:t>Налог на доходы физических лиц (гл. 23 НК РФ) </a:t>
            </a:r>
            <a:r>
              <a:rPr lang="ru-RU" dirty="0" smtClean="0"/>
              <a:t>с 1 января 2014 г.</a:t>
            </a:r>
            <a:endParaRPr lang="ru-RU" dirty="0"/>
          </a:p>
        </p:txBody>
      </p:sp>
      <p:sp>
        <p:nvSpPr>
          <p:cNvPr id="3" name="Содержимое 2"/>
          <p:cNvSpPr>
            <a:spLocks noGrp="1"/>
          </p:cNvSpPr>
          <p:nvPr>
            <p:ph idx="1"/>
          </p:nvPr>
        </p:nvSpPr>
        <p:spPr/>
        <p:txBody>
          <a:bodyPr/>
          <a:lstStyle/>
          <a:p>
            <a:r>
              <a:rPr lang="ru-RU" b="1" dirty="0" smtClean="0"/>
              <a:t>Уточнен порядок исчисления и уплаты НДФЛ в отношении доходов по некоторым видам ценных бумаг, выплачиваемых иностранным организациям, действующим в интересах третьих лиц</a:t>
            </a:r>
            <a:endParaRPr lang="ru-RU" dirty="0" smtClean="0"/>
          </a:p>
          <a:p>
            <a:endParaRPr lang="ru-RU"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Налог на доходы физических лиц (гл. 23 НК РФ) </a:t>
            </a:r>
            <a:r>
              <a:rPr lang="ru-RU" dirty="0" smtClean="0"/>
              <a:t>с 1 января 2014 г.</a:t>
            </a:r>
            <a:endParaRPr lang="ru-RU" dirty="0"/>
          </a:p>
        </p:txBody>
      </p:sp>
      <p:sp>
        <p:nvSpPr>
          <p:cNvPr id="3" name="Содержимое 2"/>
          <p:cNvSpPr>
            <a:spLocks noGrp="1"/>
          </p:cNvSpPr>
          <p:nvPr>
            <p:ph idx="1"/>
          </p:nvPr>
        </p:nvSpPr>
        <p:spPr>
          <a:xfrm>
            <a:off x="571472" y="1447800"/>
            <a:ext cx="8362216" cy="4800600"/>
          </a:xfrm>
        </p:spPr>
        <p:txBody>
          <a:bodyPr>
            <a:normAutofit fontScale="85000" lnSpcReduction="20000"/>
          </a:bodyPr>
          <a:lstStyle/>
          <a:p>
            <a:r>
              <a:rPr lang="ru-RU" b="1" dirty="0" smtClean="0"/>
              <a:t>Установлены особенности проведения налоговых проверок налоговых агентов, которые выплачивают доходы по некоторым видам ценных бумаг иностранным организациям, действующим в интересах третьих лиц</a:t>
            </a:r>
            <a:endParaRPr lang="ru-RU" dirty="0" smtClean="0"/>
          </a:p>
          <a:p>
            <a:r>
              <a:rPr lang="ru-RU" dirty="0" smtClean="0"/>
              <a:t> </a:t>
            </a:r>
          </a:p>
          <a:p>
            <a:r>
              <a:rPr lang="ru-RU" dirty="0" smtClean="0"/>
              <a:t>С 1 января 2014 г. Налоговый кодекс РФ дополнен ст. 214.8, устанавливающей виды документов, которые может истребовать у налогового агента инспекция при проведении как камеральной, так и выездной проверки. Кроме того, названная статья предусматривает порядок истребования и представления </a:t>
            </a:r>
            <a:r>
              <a:rPr lang="ru-RU" dirty="0" err="1" smtClean="0"/>
              <a:t>истребуемых</a:t>
            </a:r>
            <a:r>
              <a:rPr lang="ru-RU" dirty="0" smtClean="0"/>
              <a:t> документов.</a:t>
            </a: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 1 января 2014 г.</a:t>
            </a:r>
            <a:endParaRPr lang="ru-RU" dirty="0"/>
          </a:p>
        </p:txBody>
      </p:sp>
      <p:sp>
        <p:nvSpPr>
          <p:cNvPr id="3" name="Содержимое 2"/>
          <p:cNvSpPr>
            <a:spLocks noGrp="1"/>
          </p:cNvSpPr>
          <p:nvPr>
            <p:ph idx="1"/>
          </p:nvPr>
        </p:nvSpPr>
        <p:spPr>
          <a:xfrm>
            <a:off x="285720" y="1285860"/>
            <a:ext cx="8647968" cy="5429288"/>
          </a:xfrm>
        </p:spPr>
        <p:txBody>
          <a:bodyPr>
            <a:normAutofit fontScale="77500" lnSpcReduction="20000"/>
          </a:bodyPr>
          <a:lstStyle/>
          <a:p>
            <a:pPr algn="just"/>
            <a:r>
              <a:rPr lang="ru-RU" b="1" dirty="0" smtClean="0"/>
              <a:t>Введены новые основания для истребования у налогоплательщика пояснений, а также документов при проведении камеральной проверки</a:t>
            </a:r>
          </a:p>
          <a:p>
            <a:endParaRPr lang="ru-RU" dirty="0" smtClean="0"/>
          </a:p>
          <a:p>
            <a:r>
              <a:rPr lang="ru-RU" dirty="0" smtClean="0"/>
              <a:t>Согласно </a:t>
            </a:r>
            <a:r>
              <a:rPr lang="ru-RU" dirty="0" err="1" smtClean="0"/>
              <a:t>абз</a:t>
            </a:r>
            <a:r>
              <a:rPr lang="ru-RU" dirty="0" smtClean="0"/>
              <a:t>. 2 п. 3 ст. 88 НК РФ при проведении камеральной проверки уточненной декларации (расчета), в которой уменьшена сумма налога к уплате, налоговый орган вправе потребовать у налогоплательщика представить пояснения, которые обосновывают изменения показателей декларации (расчета). Данные пояснения необходимо представить в течение пяти рабочих дней.</a:t>
            </a:r>
          </a:p>
          <a:p>
            <a:r>
              <a:rPr lang="ru-RU" dirty="0" smtClean="0"/>
              <a:t>В соответствии с </a:t>
            </a:r>
            <a:r>
              <a:rPr lang="ru-RU" dirty="0" err="1" smtClean="0"/>
              <a:t>абз</a:t>
            </a:r>
            <a:r>
              <a:rPr lang="ru-RU" dirty="0" smtClean="0"/>
              <a:t>. 3 п. 3 ст. 88 НК РФ аналогичное право предоставлено налоговому органу в случае камеральной проверки декларации (расчета) с заявленной суммой убытка. В пояснениях следует обосновать его размер.</a:t>
            </a:r>
          </a:p>
          <a:p>
            <a:endParaRPr lang="ru-RU"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28662" y="274638"/>
            <a:ext cx="8005026" cy="1143000"/>
          </a:xfrm>
        </p:spPr>
        <p:txBody>
          <a:bodyPr>
            <a:normAutofit fontScale="90000"/>
          </a:bodyPr>
          <a:lstStyle/>
          <a:p>
            <a:r>
              <a:rPr lang="ru-RU" b="1" dirty="0" smtClean="0"/>
              <a:t>Налог на доходы физических лиц (гл. 23 НК РФ) </a:t>
            </a:r>
            <a:r>
              <a:rPr lang="ru-RU" dirty="0" smtClean="0"/>
              <a:t>с 1 января 2014 г.</a:t>
            </a:r>
            <a:endParaRPr lang="ru-RU" dirty="0"/>
          </a:p>
        </p:txBody>
      </p:sp>
      <p:sp>
        <p:nvSpPr>
          <p:cNvPr id="3" name="Содержимое 2"/>
          <p:cNvSpPr>
            <a:spLocks noGrp="1"/>
          </p:cNvSpPr>
          <p:nvPr>
            <p:ph idx="1"/>
          </p:nvPr>
        </p:nvSpPr>
        <p:spPr>
          <a:xfrm>
            <a:off x="285720" y="1447800"/>
            <a:ext cx="8647968" cy="4800600"/>
          </a:xfrm>
        </p:spPr>
        <p:txBody>
          <a:bodyPr>
            <a:normAutofit fontScale="77500" lnSpcReduction="20000"/>
          </a:bodyPr>
          <a:lstStyle/>
          <a:p>
            <a:pPr>
              <a:buNone/>
            </a:pPr>
            <a:r>
              <a:rPr lang="ru-RU" b="1" dirty="0" smtClean="0"/>
              <a:t>Проиндексированы фиксированные авансовые платежи, которые уплачивают работающие по найму у </a:t>
            </a:r>
            <a:r>
              <a:rPr lang="ru-RU" b="1" dirty="0" err="1" smtClean="0"/>
              <a:t>физлиц</a:t>
            </a:r>
            <a:r>
              <a:rPr lang="ru-RU" b="1" dirty="0" smtClean="0"/>
              <a:t> на основании патента иностранные граждане</a:t>
            </a:r>
            <a:endParaRPr lang="ru-RU" dirty="0" smtClean="0"/>
          </a:p>
          <a:p>
            <a:pPr>
              <a:buNone/>
            </a:pPr>
            <a:r>
              <a:rPr lang="ru-RU" dirty="0" smtClean="0"/>
              <a:t> </a:t>
            </a:r>
          </a:p>
          <a:p>
            <a:r>
              <a:rPr lang="ru-RU" dirty="0" smtClean="0"/>
              <a:t>Иностранные граждане, которые осуществляют трудовую деятельность по найму у </a:t>
            </a:r>
            <a:r>
              <a:rPr lang="ru-RU" dirty="0" err="1" smtClean="0"/>
              <a:t>физлиц</a:t>
            </a:r>
            <a:r>
              <a:rPr lang="ru-RU" dirty="0" smtClean="0"/>
              <a:t> на основании патента, выданного в соответствии с Федеральным законом от 25.07.2002 N 115-ФЗ "О правовом положении иностранных граждан в Российской Федерации", уплачивают НДФЛ в виде фиксированных авансовых платежей в размере 1000 руб. в месяц (п. п. 1, 2 ст. 227.1 НК РФ). Размер этих платежей индексируется на коэффициент-дефлятор (п. 3 ст. 227.1 НК РФ).</a:t>
            </a:r>
          </a:p>
          <a:p>
            <a:endParaRPr lang="ru-RU"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85786" y="274638"/>
            <a:ext cx="8147902" cy="1143000"/>
          </a:xfrm>
        </p:spPr>
        <p:txBody>
          <a:bodyPr>
            <a:normAutofit fontScale="90000"/>
          </a:bodyPr>
          <a:lstStyle/>
          <a:p>
            <a:r>
              <a:rPr lang="ru-RU" b="1" dirty="0" smtClean="0"/>
              <a:t>Налог на доходы физических лиц (гл. 23 НК РФ) </a:t>
            </a:r>
            <a:r>
              <a:rPr lang="ru-RU" dirty="0" smtClean="0"/>
              <a:t>с 1 января 2014 г.</a:t>
            </a:r>
            <a:endParaRPr lang="ru-RU" dirty="0"/>
          </a:p>
        </p:txBody>
      </p:sp>
      <p:sp>
        <p:nvSpPr>
          <p:cNvPr id="3" name="Содержимое 2"/>
          <p:cNvSpPr>
            <a:spLocks noGrp="1"/>
          </p:cNvSpPr>
          <p:nvPr>
            <p:ph idx="1"/>
          </p:nvPr>
        </p:nvSpPr>
        <p:spPr>
          <a:xfrm>
            <a:off x="571472" y="1447800"/>
            <a:ext cx="8362216" cy="4800600"/>
          </a:xfrm>
        </p:spPr>
        <p:txBody>
          <a:bodyPr>
            <a:normAutofit fontScale="92500" lnSpcReduction="10000"/>
          </a:bodyPr>
          <a:lstStyle/>
          <a:p>
            <a:pPr>
              <a:buNone/>
            </a:pPr>
            <a:r>
              <a:rPr lang="ru-RU" b="1" dirty="0" smtClean="0"/>
              <a:t>НДФЛ по ставке 13 процентов</a:t>
            </a:r>
            <a:endParaRPr lang="ru-RU" dirty="0" smtClean="0"/>
          </a:p>
          <a:p>
            <a:pPr>
              <a:buNone/>
            </a:pPr>
            <a:r>
              <a:rPr lang="ru-RU" dirty="0" smtClean="0"/>
              <a:t> </a:t>
            </a:r>
          </a:p>
          <a:p>
            <a:r>
              <a:rPr lang="ru-RU" dirty="0" smtClean="0"/>
              <a:t>Доходы от трудовой деятельности, которые получают не являющиеся налоговыми резидентами РФ иностранные граждане (лица без гражданства), признанные беженцами или получившие временное убежище на территории России в соответствии с Федеральным законом от 19.02.1993 N 4528-1 "О беженцах", облагаются НДФЛ по ставке 13 процентов (</a:t>
            </a:r>
            <a:r>
              <a:rPr lang="ru-RU" dirty="0" err="1" smtClean="0"/>
              <a:t>абз</a:t>
            </a:r>
            <a:r>
              <a:rPr lang="ru-RU" dirty="0" smtClean="0"/>
              <a:t>. 7 п. 3 ст. 224 НК РФ). </a:t>
            </a:r>
            <a:endParaRPr lang="ru-RU"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2976" y="274638"/>
            <a:ext cx="7790712" cy="1143000"/>
          </a:xfrm>
        </p:spPr>
        <p:txBody>
          <a:bodyPr>
            <a:normAutofit fontScale="90000"/>
          </a:bodyPr>
          <a:lstStyle/>
          <a:p>
            <a:r>
              <a:rPr lang="ru-RU" b="1" dirty="0" smtClean="0"/>
              <a:t>Налог на прибыль организаций (гл. 25 НК РФ) </a:t>
            </a:r>
            <a:r>
              <a:rPr lang="ru-RU" dirty="0" smtClean="0"/>
              <a:t>с 1 января 2014 г.</a:t>
            </a:r>
            <a:endParaRPr lang="ru-RU" dirty="0"/>
          </a:p>
        </p:txBody>
      </p:sp>
      <p:sp>
        <p:nvSpPr>
          <p:cNvPr id="3" name="Содержимое 2"/>
          <p:cNvSpPr>
            <a:spLocks noGrp="1"/>
          </p:cNvSpPr>
          <p:nvPr>
            <p:ph idx="1"/>
          </p:nvPr>
        </p:nvSpPr>
        <p:spPr/>
        <p:txBody>
          <a:bodyPr/>
          <a:lstStyle/>
          <a:p>
            <a:pPr>
              <a:buNone/>
            </a:pPr>
            <a:r>
              <a:rPr lang="ru-RU" b="1" dirty="0" smtClean="0"/>
              <a:t>В 2014 г. предельная величина для признания в расходах процентов по долговым обязательствам осталась прежней</a:t>
            </a:r>
            <a:endParaRPr lang="ru-RU" dirty="0" smtClean="0"/>
          </a:p>
          <a:p>
            <a:pPr>
              <a:buNone/>
            </a:pPr>
            <a:r>
              <a:rPr lang="ru-RU" dirty="0" smtClean="0"/>
              <a:t> </a:t>
            </a:r>
          </a:p>
          <a:p>
            <a:r>
              <a:rPr lang="ru-RU" dirty="0" smtClean="0"/>
              <a:t>Проценты по долговым обязательствам для целей налога на прибыль нормируются. </a:t>
            </a:r>
            <a:endParaRPr lang="ru-RU"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Налог на прибыль организаций (гл. 25 НК РФ) </a:t>
            </a:r>
            <a:r>
              <a:rPr lang="ru-RU" dirty="0" smtClean="0"/>
              <a:t>с 1 января 2014 г.</a:t>
            </a:r>
            <a:endParaRPr lang="ru-RU" dirty="0"/>
          </a:p>
        </p:txBody>
      </p:sp>
      <p:sp>
        <p:nvSpPr>
          <p:cNvPr id="3" name="Содержимое 2"/>
          <p:cNvSpPr>
            <a:spLocks noGrp="1"/>
          </p:cNvSpPr>
          <p:nvPr>
            <p:ph idx="1"/>
          </p:nvPr>
        </p:nvSpPr>
        <p:spPr/>
        <p:txBody>
          <a:bodyPr>
            <a:normAutofit fontScale="85000" lnSpcReduction="20000"/>
          </a:bodyPr>
          <a:lstStyle/>
          <a:p>
            <a:pPr>
              <a:buNone/>
            </a:pPr>
            <a:r>
              <a:rPr lang="ru-RU" b="1" dirty="0" smtClean="0"/>
              <a:t>Урегулирован вопрос учета в доходах и расходах процентов в том случае, когда их выплата происходит не ежемесячно, а в иной предусмотренный договором срок</a:t>
            </a:r>
            <a:endParaRPr lang="ru-RU" dirty="0" smtClean="0"/>
          </a:p>
          <a:p>
            <a:pPr>
              <a:buNone/>
            </a:pPr>
            <a:r>
              <a:rPr lang="ru-RU" dirty="0" smtClean="0"/>
              <a:t> </a:t>
            </a:r>
          </a:p>
          <a:p>
            <a:r>
              <a:rPr lang="ru-RU" dirty="0" smtClean="0"/>
              <a:t>Федеральным законом от 28.12.2013 N 420-ФЗ изложен в новой редакции п. 6 ст. 271 НК РФ и п. 8 ст. 272 НК РФ. Изменения вступили в силу 1 января 2014 г. (ч. 1 ст. 6 Федерального закона от 28.12.2013 N 420-ФЗ). Данные пункты регулируют порядок признания процентов по договорам займа и иным аналогичным договорам в доходах и расходах.</a:t>
            </a:r>
          </a:p>
          <a:p>
            <a:endParaRPr lang="ru-RU"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Налог на прибыль организаций (гл. 25 НК РФ) </a:t>
            </a:r>
            <a:r>
              <a:rPr lang="ru-RU" dirty="0" smtClean="0"/>
              <a:t>с 1 января 2014 г.</a:t>
            </a:r>
            <a:endParaRPr lang="ru-RU" dirty="0"/>
          </a:p>
        </p:txBody>
      </p:sp>
      <p:sp>
        <p:nvSpPr>
          <p:cNvPr id="3" name="Содержимое 2"/>
          <p:cNvSpPr>
            <a:spLocks noGrp="1"/>
          </p:cNvSpPr>
          <p:nvPr>
            <p:ph idx="1"/>
          </p:nvPr>
        </p:nvSpPr>
        <p:spPr>
          <a:xfrm>
            <a:off x="857224" y="1447800"/>
            <a:ext cx="8076464" cy="4800600"/>
          </a:xfrm>
        </p:spPr>
        <p:txBody>
          <a:bodyPr>
            <a:normAutofit fontScale="92500" lnSpcReduction="10000"/>
          </a:bodyPr>
          <a:lstStyle/>
          <a:p>
            <a:pPr>
              <a:buNone/>
            </a:pPr>
            <a:r>
              <a:rPr lang="ru-RU" b="1" dirty="0" smtClean="0"/>
              <a:t>В Налоговом кодексе РФ закреплено, что убытки можно переносить на конец отчетного периода</a:t>
            </a:r>
            <a:endParaRPr lang="ru-RU" dirty="0" smtClean="0"/>
          </a:p>
          <a:p>
            <a:pPr>
              <a:buNone/>
            </a:pPr>
            <a:r>
              <a:rPr lang="ru-RU" dirty="0" smtClean="0"/>
              <a:t> </a:t>
            </a:r>
          </a:p>
          <a:p>
            <a:r>
              <a:rPr lang="ru-RU" dirty="0" smtClean="0"/>
              <a:t>Федеральным законом от 28.12.2013 N 420-ФЗ уточнены положения п. 1 ст. 283 НК РФ, регулирующего порядок переноса убытков на будущее. Изменения вступили в силу 1 января 2014 г. (ч. 1 ст. 6 Федерального закона от 28.12.2013 N 420-ФЗ). </a:t>
            </a:r>
            <a:endParaRPr lang="ru-RU"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Налог на прибыль организаций (гл. 25 НК РФ) </a:t>
            </a:r>
            <a:r>
              <a:rPr lang="ru-RU" dirty="0" smtClean="0"/>
              <a:t>с 1 января 2014 г.</a:t>
            </a:r>
            <a:endParaRPr lang="ru-RU" dirty="0"/>
          </a:p>
        </p:txBody>
      </p:sp>
      <p:sp>
        <p:nvSpPr>
          <p:cNvPr id="3" name="Содержимое 2"/>
          <p:cNvSpPr>
            <a:spLocks noGrp="1"/>
          </p:cNvSpPr>
          <p:nvPr>
            <p:ph idx="1"/>
          </p:nvPr>
        </p:nvSpPr>
        <p:spPr/>
        <p:txBody>
          <a:bodyPr/>
          <a:lstStyle/>
          <a:p>
            <a:r>
              <a:rPr lang="ru-RU" b="1" dirty="0" smtClean="0"/>
              <a:t>Доходы, полученные при уменьшении уставного капитала, в пределах вклада не учитываются в целях налога на прибыль</a:t>
            </a:r>
            <a:endParaRPr lang="ru-RU" dirty="0" smtClean="0"/>
          </a:p>
          <a:p>
            <a:endParaRPr lang="ru-RU"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57224" y="274638"/>
            <a:ext cx="8076464" cy="1143000"/>
          </a:xfrm>
        </p:spPr>
        <p:txBody>
          <a:bodyPr>
            <a:normAutofit fontScale="90000"/>
          </a:bodyPr>
          <a:lstStyle/>
          <a:p>
            <a:r>
              <a:rPr lang="ru-RU" b="1" dirty="0" smtClean="0"/>
              <a:t>Налог на прибыль организаций (гл. 25 НК РФ) </a:t>
            </a:r>
            <a:r>
              <a:rPr lang="ru-RU" dirty="0" smtClean="0"/>
              <a:t>с 1 января 2014 г.</a:t>
            </a:r>
            <a:endParaRPr lang="ru-RU" dirty="0"/>
          </a:p>
        </p:txBody>
      </p:sp>
      <p:sp>
        <p:nvSpPr>
          <p:cNvPr id="3" name="Содержимое 2"/>
          <p:cNvSpPr>
            <a:spLocks noGrp="1"/>
          </p:cNvSpPr>
          <p:nvPr>
            <p:ph idx="1"/>
          </p:nvPr>
        </p:nvSpPr>
        <p:spPr>
          <a:xfrm>
            <a:off x="714348" y="1447800"/>
            <a:ext cx="8219340" cy="4800600"/>
          </a:xfrm>
        </p:spPr>
        <p:txBody>
          <a:bodyPr>
            <a:normAutofit fontScale="92500" lnSpcReduction="10000"/>
          </a:bodyPr>
          <a:lstStyle/>
          <a:p>
            <a:pPr>
              <a:buNone/>
            </a:pPr>
            <a:r>
              <a:rPr lang="ru-RU" b="1" dirty="0" smtClean="0"/>
              <a:t>Скорректирован порядок определения цены приобретения имущественных прав в целях уменьшения дохода от их реализации</a:t>
            </a:r>
            <a:endParaRPr lang="ru-RU" dirty="0" smtClean="0"/>
          </a:p>
          <a:p>
            <a:pPr>
              <a:buNone/>
            </a:pPr>
            <a:r>
              <a:rPr lang="ru-RU" dirty="0" smtClean="0"/>
              <a:t> </a:t>
            </a:r>
          </a:p>
          <a:p>
            <a:r>
              <a:rPr lang="ru-RU" dirty="0" smtClean="0"/>
              <a:t>В соответствии с </a:t>
            </a:r>
            <a:r>
              <a:rPr lang="ru-RU" dirty="0" err="1" smtClean="0"/>
              <a:t>подп</a:t>
            </a:r>
            <a:r>
              <a:rPr lang="ru-RU" dirty="0" smtClean="0"/>
              <a:t>. 2.1 п. 1 ст. 268 НК РФ организация вправе уменьшить доход от реализации имущественных прав на цену их приобретения и на сумму расходов, связанных с их приобретением и реализацией.</a:t>
            </a:r>
          </a:p>
          <a:p>
            <a:endParaRPr lang="ru-RU"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Налог на прибыль организаций (гл. 25 НК РФ) </a:t>
            </a:r>
            <a:r>
              <a:rPr lang="ru-RU" dirty="0" smtClean="0"/>
              <a:t>с 1 января 2014 г.</a:t>
            </a:r>
            <a:endParaRPr lang="ru-RU" dirty="0"/>
          </a:p>
        </p:txBody>
      </p:sp>
      <p:sp>
        <p:nvSpPr>
          <p:cNvPr id="3" name="Содержимое 2"/>
          <p:cNvSpPr>
            <a:spLocks noGrp="1"/>
          </p:cNvSpPr>
          <p:nvPr>
            <p:ph idx="1"/>
          </p:nvPr>
        </p:nvSpPr>
        <p:spPr>
          <a:xfrm>
            <a:off x="357158" y="1447800"/>
            <a:ext cx="8576530" cy="4800600"/>
          </a:xfrm>
        </p:spPr>
        <p:txBody>
          <a:bodyPr>
            <a:normAutofit fontScale="85000" lnSpcReduction="20000"/>
          </a:bodyPr>
          <a:lstStyle/>
          <a:p>
            <a:pPr>
              <a:buNone/>
            </a:pPr>
            <a:r>
              <a:rPr lang="ru-RU" b="1" dirty="0" smtClean="0"/>
              <a:t>Урегулирован вопрос о порядке налогообложения процентов, начисляемых на сумму требований конкурсного кредитора в соответствии с законодательством о несостоятельности (банкротстве)</a:t>
            </a:r>
            <a:endParaRPr lang="ru-RU" dirty="0" smtClean="0"/>
          </a:p>
          <a:p>
            <a:pPr>
              <a:buNone/>
            </a:pPr>
            <a:r>
              <a:rPr lang="ru-RU" dirty="0" smtClean="0"/>
              <a:t> </a:t>
            </a:r>
          </a:p>
          <a:p>
            <a:r>
              <a:rPr lang="ru-RU" dirty="0" smtClean="0"/>
              <a:t>С 1 января 2014 г. </a:t>
            </a:r>
            <a:r>
              <a:rPr lang="ru-RU" dirty="0" err="1" smtClean="0"/>
              <a:t>подп</a:t>
            </a:r>
            <a:r>
              <a:rPr lang="ru-RU" dirty="0" smtClean="0"/>
              <a:t>. 2 п. 4 ст. 271 НК РФ дополнен новым абзацем 5, согласно которому проценты, начисляемые на сумму требований конкурсного кредитора в соответствии с законодательством о банкротстве, учитываются в доходах на дату поступления денежных средств на расчетный счет (в кассу) налогоплательщика.</a:t>
            </a:r>
          </a:p>
          <a:p>
            <a:endParaRPr lang="ru-RU"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Налог на прибыль организаций (гл. 25 НК РФ) </a:t>
            </a:r>
            <a:r>
              <a:rPr lang="ru-RU" dirty="0" smtClean="0"/>
              <a:t>с 1 января 2014 г.</a:t>
            </a:r>
            <a:endParaRPr lang="ru-RU" dirty="0"/>
          </a:p>
        </p:txBody>
      </p:sp>
      <p:sp>
        <p:nvSpPr>
          <p:cNvPr id="3" name="Содержимое 2"/>
          <p:cNvSpPr>
            <a:spLocks noGrp="1"/>
          </p:cNvSpPr>
          <p:nvPr>
            <p:ph idx="1"/>
          </p:nvPr>
        </p:nvSpPr>
        <p:spPr>
          <a:xfrm>
            <a:off x="571472" y="1447800"/>
            <a:ext cx="8362216" cy="5053034"/>
          </a:xfrm>
        </p:spPr>
        <p:txBody>
          <a:bodyPr>
            <a:normAutofit fontScale="85000" lnSpcReduction="20000"/>
          </a:bodyPr>
          <a:lstStyle/>
          <a:p>
            <a:pPr>
              <a:buNone/>
            </a:pPr>
            <a:r>
              <a:rPr lang="ru-RU" b="1" dirty="0" smtClean="0"/>
              <a:t>С 2014 г. можно перейти с нелинейного метода</a:t>
            </a:r>
            <a:endParaRPr lang="ru-RU" dirty="0" smtClean="0"/>
          </a:p>
          <a:p>
            <a:pPr>
              <a:buNone/>
            </a:pPr>
            <a:r>
              <a:rPr lang="ru-RU" b="1" dirty="0" smtClean="0"/>
              <a:t>начисления амортизации на линейный</a:t>
            </a:r>
            <a:endParaRPr lang="ru-RU" dirty="0" smtClean="0"/>
          </a:p>
          <a:p>
            <a:pPr>
              <a:buNone/>
            </a:pPr>
            <a:r>
              <a:rPr lang="ru-RU" dirty="0" smtClean="0"/>
              <a:t> </a:t>
            </a:r>
          </a:p>
          <a:p>
            <a:r>
              <a:rPr lang="ru-RU" dirty="0" smtClean="0"/>
              <a:t>С 1 января 2009 г. действует норма, согласно которой в отношении всего амортизируемого имущества налогоплательщик вправе применять только один из методов амортизации - либо линейный, либо нелинейный (</a:t>
            </a:r>
            <a:r>
              <a:rPr lang="ru-RU" dirty="0" err="1" smtClean="0"/>
              <a:t>абз</a:t>
            </a:r>
            <a:r>
              <a:rPr lang="ru-RU" dirty="0" smtClean="0"/>
              <a:t>. 2 п. 3 ст. 259 НК РФ). Исключение составляют здания, сооружения, передаточные устройства и нематериальные активы, входящие в восьмую - десятую амортизационные группы, амортизация по которым начисляется только с использованием линейного метода (</a:t>
            </a:r>
            <a:r>
              <a:rPr lang="ru-RU" dirty="0" err="1" smtClean="0"/>
              <a:t>абз</a:t>
            </a:r>
            <a:r>
              <a:rPr lang="ru-RU" dirty="0" smtClean="0"/>
              <a:t>. 1 п. 3 ст. 259 НК РФ).</a:t>
            </a:r>
          </a:p>
          <a:p>
            <a:endParaRPr lang="ru-RU"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Налог на прибыль организаций (гл. 25 НК РФ) </a:t>
            </a:r>
            <a:r>
              <a:rPr lang="ru-RU" dirty="0" smtClean="0"/>
              <a:t>с 1 января 2014 г.</a:t>
            </a:r>
            <a:endParaRPr lang="ru-RU" dirty="0"/>
          </a:p>
        </p:txBody>
      </p:sp>
      <p:sp>
        <p:nvSpPr>
          <p:cNvPr id="3" name="Содержимое 2"/>
          <p:cNvSpPr>
            <a:spLocks noGrp="1"/>
          </p:cNvSpPr>
          <p:nvPr>
            <p:ph idx="1"/>
          </p:nvPr>
        </p:nvSpPr>
        <p:spPr/>
        <p:txBody>
          <a:bodyPr/>
          <a:lstStyle/>
          <a:p>
            <a:r>
              <a:rPr lang="ru-RU" b="1" dirty="0" smtClean="0"/>
              <a:t>В целях налогообложения прибыли дополнен перечень нематериальных активов</a:t>
            </a:r>
            <a:endParaRPr lang="ru-RU" dirty="0" smtClean="0"/>
          </a:p>
          <a:p>
            <a:pPr>
              <a:buNone/>
            </a:pPr>
            <a:r>
              <a:rPr lang="ru-RU" dirty="0" smtClean="0"/>
              <a:t> </a:t>
            </a: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274638"/>
            <a:ext cx="8647968" cy="1143000"/>
          </a:xfrm>
        </p:spPr>
        <p:txBody>
          <a:bodyPr/>
          <a:lstStyle/>
          <a:p>
            <a:r>
              <a:rPr lang="ru-RU" dirty="0" smtClean="0"/>
              <a:t>с 1 января 2014 г.</a:t>
            </a:r>
            <a:endParaRPr lang="ru-RU" dirty="0"/>
          </a:p>
        </p:txBody>
      </p:sp>
      <p:sp>
        <p:nvSpPr>
          <p:cNvPr id="3" name="Содержимое 2"/>
          <p:cNvSpPr>
            <a:spLocks noGrp="1"/>
          </p:cNvSpPr>
          <p:nvPr>
            <p:ph idx="1"/>
          </p:nvPr>
        </p:nvSpPr>
        <p:spPr/>
        <p:txBody>
          <a:bodyPr/>
          <a:lstStyle/>
          <a:p>
            <a:r>
              <a:rPr lang="ru-RU" b="1" dirty="0" smtClean="0"/>
              <a:t>Завершились некоторые переходные положения о порядке вступления в силу норм Налогового кодекса РФ о контролируемых сделках;</a:t>
            </a:r>
          </a:p>
          <a:p>
            <a:r>
              <a:rPr lang="ru-RU" b="1" dirty="0" smtClean="0"/>
              <a:t>Представление уточненного уведомления о контролируемых сделках с недостоверными сведениями в некотором случае не повлечет штраф</a:t>
            </a:r>
            <a:endParaRPr lang="ru-RU" dirty="0" smtClean="0"/>
          </a:p>
          <a:p>
            <a:endParaRPr lang="ru-RU" dirty="0" smtClean="0"/>
          </a:p>
          <a:p>
            <a:endParaRPr lang="ru-RU"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Налог на прибыль организаций (гл. 25 НК РФ) </a:t>
            </a:r>
            <a:r>
              <a:rPr lang="ru-RU" dirty="0" smtClean="0"/>
              <a:t>с 1 января 2014 г.</a:t>
            </a:r>
            <a:endParaRPr lang="ru-RU" dirty="0"/>
          </a:p>
        </p:txBody>
      </p:sp>
      <p:sp>
        <p:nvSpPr>
          <p:cNvPr id="3" name="Содержимое 2"/>
          <p:cNvSpPr>
            <a:spLocks noGrp="1"/>
          </p:cNvSpPr>
          <p:nvPr>
            <p:ph idx="1"/>
          </p:nvPr>
        </p:nvSpPr>
        <p:spPr/>
        <p:txBody>
          <a:bodyPr/>
          <a:lstStyle/>
          <a:p>
            <a:r>
              <a:rPr lang="ru-RU" b="1" dirty="0" smtClean="0"/>
              <a:t>Повышающий коэффициент к основной норме амортизации по объектам, используемым в условиях агрессивной среды и (или) повышенной сменности, не применяется к объектам, принятым на учет с 1 января 2014 г.</a:t>
            </a:r>
            <a:endParaRPr lang="ru-RU" dirty="0" smtClean="0"/>
          </a:p>
          <a:p>
            <a:endParaRPr lang="ru-RU"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Налог на прибыль организаций (гл. 25 НК РФ) </a:t>
            </a:r>
            <a:r>
              <a:rPr lang="ru-RU" dirty="0" smtClean="0"/>
              <a:t>с 1 января 2014 г.</a:t>
            </a:r>
            <a:endParaRPr lang="ru-RU" dirty="0"/>
          </a:p>
        </p:txBody>
      </p:sp>
      <p:sp>
        <p:nvSpPr>
          <p:cNvPr id="3" name="Содержимое 2"/>
          <p:cNvSpPr>
            <a:spLocks noGrp="1"/>
          </p:cNvSpPr>
          <p:nvPr>
            <p:ph idx="1"/>
          </p:nvPr>
        </p:nvSpPr>
        <p:spPr/>
        <p:txBody>
          <a:bodyPr/>
          <a:lstStyle/>
          <a:p>
            <a:r>
              <a:rPr lang="ru-RU" b="1" dirty="0" smtClean="0"/>
              <a:t>Установлен запрет на применение нескольких повышающих коэффициентов амортизации в отношении одного основного средства</a:t>
            </a:r>
            <a:endParaRPr lang="ru-RU" dirty="0" smtClean="0"/>
          </a:p>
          <a:p>
            <a:endParaRPr lang="ru-RU"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Налог на прибыль организаций (гл. 25 НК РФ) </a:t>
            </a:r>
            <a:r>
              <a:rPr lang="ru-RU" dirty="0" smtClean="0"/>
              <a:t>с 1 января 2014 г.</a:t>
            </a:r>
            <a:endParaRPr lang="ru-RU" dirty="0"/>
          </a:p>
        </p:txBody>
      </p:sp>
      <p:sp>
        <p:nvSpPr>
          <p:cNvPr id="3" name="Содержимое 2"/>
          <p:cNvSpPr>
            <a:spLocks noGrp="1"/>
          </p:cNvSpPr>
          <p:nvPr>
            <p:ph idx="1"/>
          </p:nvPr>
        </p:nvSpPr>
        <p:spPr>
          <a:xfrm>
            <a:off x="714348" y="1447800"/>
            <a:ext cx="8219340" cy="4800600"/>
          </a:xfrm>
        </p:spPr>
        <p:txBody>
          <a:bodyPr>
            <a:normAutofit fontScale="92500" lnSpcReduction="10000"/>
          </a:bodyPr>
          <a:lstStyle/>
          <a:p>
            <a:pPr>
              <a:buNone/>
            </a:pPr>
            <a:r>
              <a:rPr lang="ru-RU" b="1" dirty="0" smtClean="0"/>
              <a:t>Уточнен порядок определения налоговой базы по доходам, полученным от долевого участия в других организациях</a:t>
            </a:r>
            <a:endParaRPr lang="ru-RU" dirty="0" smtClean="0"/>
          </a:p>
          <a:p>
            <a:pPr>
              <a:buNone/>
            </a:pPr>
            <a:r>
              <a:rPr lang="ru-RU" dirty="0" smtClean="0"/>
              <a:t> </a:t>
            </a:r>
          </a:p>
          <a:p>
            <a:r>
              <a:rPr lang="ru-RU" dirty="0" smtClean="0"/>
              <a:t>С 1 января 2014 г. в новой редакции изложена ст. 275 НК РФ, в которой установлены особенности определения налоговой базы по доходам, полученным от долевого участия в других организациях (ч. 2 ст. 8 Федерального закона от 02.11.2013 N 306-ФЗ).</a:t>
            </a:r>
          </a:p>
          <a:p>
            <a:endParaRPr lang="ru-RU"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Налог на прибыль организаций (гл. 25 НК РФ) </a:t>
            </a:r>
            <a:r>
              <a:rPr lang="ru-RU" dirty="0" smtClean="0"/>
              <a:t>с 1 января 2014 г.</a:t>
            </a:r>
            <a:endParaRPr lang="ru-RU" dirty="0"/>
          </a:p>
        </p:txBody>
      </p:sp>
      <p:sp>
        <p:nvSpPr>
          <p:cNvPr id="3" name="Содержимое 2"/>
          <p:cNvSpPr>
            <a:spLocks noGrp="1"/>
          </p:cNvSpPr>
          <p:nvPr>
            <p:ph idx="1"/>
          </p:nvPr>
        </p:nvSpPr>
        <p:spPr>
          <a:xfrm>
            <a:off x="357158" y="1447800"/>
            <a:ext cx="8576530" cy="4800600"/>
          </a:xfrm>
        </p:spPr>
        <p:txBody>
          <a:bodyPr>
            <a:normAutofit fontScale="70000" lnSpcReduction="20000"/>
          </a:bodyPr>
          <a:lstStyle/>
          <a:p>
            <a:pPr>
              <a:buNone/>
            </a:pPr>
            <a:r>
              <a:rPr lang="ru-RU" b="1" dirty="0" smtClean="0"/>
              <a:t>При выплате дивидендов по акциям, выпущенным российским эмитентом, депозитарий является налоговым агентом как для иностранной, так и для российской организации</a:t>
            </a:r>
            <a:endParaRPr lang="ru-RU" dirty="0" smtClean="0"/>
          </a:p>
          <a:p>
            <a:pPr>
              <a:buNone/>
            </a:pPr>
            <a:r>
              <a:rPr lang="ru-RU" dirty="0" smtClean="0"/>
              <a:t> </a:t>
            </a:r>
          </a:p>
          <a:p>
            <a:r>
              <a:rPr lang="ru-RU" dirty="0" smtClean="0"/>
              <a:t>С 24 июня 2014 г. вступила в силу новая редакция </a:t>
            </a:r>
            <a:r>
              <a:rPr lang="ru-RU" dirty="0" err="1" smtClean="0"/>
              <a:t>подп</a:t>
            </a:r>
            <a:r>
              <a:rPr lang="ru-RU" dirty="0" smtClean="0"/>
              <a:t>. 4 - 6 п. 7 ст. 275 НК РФ, из которой следует, что депозитарий является налоговым агентом при выплате дивидендов по акциям, выпущенным российским эмитентом, не только иностранным компаниям, но и российским. Аналогичным образом изменены нормы, которые касаются признания налоговыми агентами указанных в </a:t>
            </a:r>
            <a:r>
              <a:rPr lang="ru-RU" dirty="0" err="1" smtClean="0"/>
              <a:t>подп</a:t>
            </a:r>
            <a:r>
              <a:rPr lang="ru-RU" dirty="0" smtClean="0"/>
              <a:t>. 1 - 3 п. 7 ст. 275 НК РФ российских организаций и доверительного управляющего (Федеральный закон от 23.06.2014 N 167-ФЗ).</a:t>
            </a:r>
          </a:p>
          <a:p>
            <a:endParaRPr lang="ru-RU"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Налог на прибыль организаций (гл. 25 НК РФ) </a:t>
            </a:r>
            <a:r>
              <a:rPr lang="ru-RU" dirty="0" smtClean="0"/>
              <a:t>с 1 января 2014 г.</a:t>
            </a:r>
            <a:endParaRPr lang="ru-RU" dirty="0"/>
          </a:p>
        </p:txBody>
      </p:sp>
      <p:sp>
        <p:nvSpPr>
          <p:cNvPr id="3" name="Содержимое 2"/>
          <p:cNvSpPr>
            <a:spLocks noGrp="1"/>
          </p:cNvSpPr>
          <p:nvPr>
            <p:ph idx="1"/>
          </p:nvPr>
        </p:nvSpPr>
        <p:spPr>
          <a:xfrm>
            <a:off x="428596" y="1447800"/>
            <a:ext cx="8505092" cy="4800600"/>
          </a:xfrm>
        </p:spPr>
        <p:txBody>
          <a:bodyPr>
            <a:normAutofit fontScale="85000" lnSpcReduction="10000"/>
          </a:bodyPr>
          <a:lstStyle/>
          <a:p>
            <a:pPr>
              <a:buNone/>
            </a:pPr>
            <a:r>
              <a:rPr lang="ru-RU" b="1" dirty="0" smtClean="0"/>
              <a:t>Организации, осуществляющие деятельность в сфере культуры и искусства, могут единовременно учитывать расходы на приобретение и модернизацию основных средств</a:t>
            </a:r>
            <a:endParaRPr lang="ru-RU" dirty="0" smtClean="0"/>
          </a:p>
          <a:p>
            <a:pPr>
              <a:buNone/>
            </a:pPr>
            <a:r>
              <a:rPr lang="ru-RU" dirty="0" smtClean="0"/>
              <a:t> </a:t>
            </a:r>
          </a:p>
          <a:p>
            <a:r>
              <a:rPr lang="ru-RU" dirty="0" smtClean="0"/>
              <a:t>С 1 января 2014 г. музеи, театры, библиотеки и концертные организации, являющиеся бюджетными учреждениями, вправе отказаться от применения общеустановленного порядка начисления амортизации в отношении амортизируемого имущества (п. 7 ст. 259 НК РФ). </a:t>
            </a:r>
            <a:endParaRPr lang="ru-RU"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Налог на прибыль организаций (гл. 25 НК РФ) </a:t>
            </a:r>
            <a:r>
              <a:rPr lang="ru-RU" dirty="0" smtClean="0"/>
              <a:t>с 1 января 2014 г.</a:t>
            </a:r>
            <a:endParaRPr lang="ru-RU" dirty="0"/>
          </a:p>
        </p:txBody>
      </p:sp>
      <p:sp>
        <p:nvSpPr>
          <p:cNvPr id="3" name="Содержимое 2"/>
          <p:cNvSpPr>
            <a:spLocks noGrp="1"/>
          </p:cNvSpPr>
          <p:nvPr>
            <p:ph idx="1"/>
          </p:nvPr>
        </p:nvSpPr>
        <p:spPr>
          <a:xfrm>
            <a:off x="571472" y="1447800"/>
            <a:ext cx="8362216" cy="4800600"/>
          </a:xfrm>
        </p:spPr>
        <p:txBody>
          <a:bodyPr>
            <a:normAutofit lnSpcReduction="10000"/>
          </a:bodyPr>
          <a:lstStyle/>
          <a:p>
            <a:pPr>
              <a:buNone/>
            </a:pPr>
            <a:r>
              <a:rPr lang="ru-RU" b="1" dirty="0" smtClean="0"/>
              <a:t>Расходы на рекламные мероприятия при кино- и </a:t>
            </a:r>
            <a:r>
              <a:rPr lang="ru-RU" b="1" dirty="0" err="1" smtClean="0"/>
              <a:t>видеообслуживании</a:t>
            </a:r>
            <a:r>
              <a:rPr lang="ru-RU" b="1" dirty="0" smtClean="0"/>
              <a:t> не нормируются</a:t>
            </a:r>
            <a:endParaRPr lang="ru-RU" dirty="0" smtClean="0"/>
          </a:p>
          <a:p>
            <a:pPr>
              <a:buNone/>
            </a:pPr>
            <a:r>
              <a:rPr lang="ru-RU" dirty="0" smtClean="0"/>
              <a:t> </a:t>
            </a:r>
          </a:p>
          <a:p>
            <a:r>
              <a:rPr lang="ru-RU" dirty="0" smtClean="0"/>
              <a:t>Расходы на рекламу, не указанные в </a:t>
            </a:r>
            <a:r>
              <a:rPr lang="ru-RU" dirty="0" err="1" smtClean="0"/>
              <a:t>абз</a:t>
            </a:r>
            <a:r>
              <a:rPr lang="ru-RU" dirty="0" smtClean="0"/>
              <a:t>. 2 - 4 п. 4 ст. 264 НК РФ, для целей налогообложения прибыли признаются в размере, не превышающем 1 процента выручки от реализации, определяемой согласно ст. 249 НК РФ. </a:t>
            </a:r>
            <a:endParaRPr lang="ru-RU"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Налог на прибыль организаций (гл. 25 НК РФ) </a:t>
            </a:r>
            <a:r>
              <a:rPr lang="ru-RU" dirty="0" smtClean="0"/>
              <a:t>с 1 января 2014 г.</a:t>
            </a:r>
            <a:endParaRPr lang="ru-RU" dirty="0"/>
          </a:p>
        </p:txBody>
      </p:sp>
      <p:sp>
        <p:nvSpPr>
          <p:cNvPr id="3" name="Содержимое 2"/>
          <p:cNvSpPr>
            <a:spLocks noGrp="1"/>
          </p:cNvSpPr>
          <p:nvPr>
            <p:ph idx="1"/>
          </p:nvPr>
        </p:nvSpPr>
        <p:spPr>
          <a:xfrm>
            <a:off x="571472" y="1447800"/>
            <a:ext cx="8362216" cy="4800600"/>
          </a:xfrm>
        </p:spPr>
        <p:txBody>
          <a:bodyPr>
            <a:normAutofit fontScale="92500"/>
          </a:bodyPr>
          <a:lstStyle/>
          <a:p>
            <a:pPr>
              <a:buNone/>
            </a:pPr>
            <a:r>
              <a:rPr lang="ru-RU" b="1" dirty="0" smtClean="0"/>
              <a:t>Для организаций, осуществляющих деятельность в сфере культуры и искусства, снижена административная нагрузка</a:t>
            </a:r>
            <a:endParaRPr lang="ru-RU" dirty="0" smtClean="0"/>
          </a:p>
          <a:p>
            <a:pPr>
              <a:buNone/>
            </a:pPr>
            <a:r>
              <a:rPr lang="ru-RU" dirty="0" smtClean="0"/>
              <a:t> </a:t>
            </a:r>
          </a:p>
          <a:p>
            <a:r>
              <a:rPr lang="ru-RU" dirty="0" smtClean="0"/>
              <a:t>С 2014 г. являющиеся бюджетными учреждениями театры, музеи, библиотеки, концертные организации не должны исчислять и уплачивать авансовые платежи по налогу на прибыль (</a:t>
            </a:r>
            <a:r>
              <a:rPr lang="ru-RU" dirty="0" err="1" smtClean="0"/>
              <a:t>абз</a:t>
            </a:r>
            <a:r>
              <a:rPr lang="ru-RU" dirty="0" smtClean="0"/>
              <a:t>. 2 п. 3 ст. 286 НК РФ). </a:t>
            </a:r>
            <a:endParaRPr lang="ru-RU"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Налог на прибыль организаций (гл. 25 НК РФ) </a:t>
            </a:r>
            <a:r>
              <a:rPr lang="ru-RU" dirty="0" smtClean="0"/>
              <a:t>с 1 января 2014 г.</a:t>
            </a:r>
            <a:endParaRPr lang="ru-RU" dirty="0"/>
          </a:p>
        </p:txBody>
      </p:sp>
      <p:sp>
        <p:nvSpPr>
          <p:cNvPr id="3" name="Содержимое 2"/>
          <p:cNvSpPr>
            <a:spLocks noGrp="1"/>
          </p:cNvSpPr>
          <p:nvPr>
            <p:ph idx="1"/>
          </p:nvPr>
        </p:nvSpPr>
        <p:spPr/>
        <p:txBody>
          <a:bodyPr>
            <a:normAutofit fontScale="85000" lnSpcReduction="20000"/>
          </a:bodyPr>
          <a:lstStyle/>
          <a:p>
            <a:r>
              <a:rPr lang="ru-RU" b="1" dirty="0" smtClean="0"/>
              <a:t>Уточнен порядок определения первоначальной стоимости амортизируемого имущества, созданного с использованием бюджетных целевых средств</a:t>
            </a:r>
            <a:endParaRPr lang="ru-RU" dirty="0" smtClean="0"/>
          </a:p>
          <a:p>
            <a:r>
              <a:rPr lang="ru-RU" dirty="0" smtClean="0"/>
              <a:t> </a:t>
            </a:r>
          </a:p>
          <a:p>
            <a:r>
              <a:rPr lang="ru-RU" dirty="0" smtClean="0"/>
              <a:t>Согласно </a:t>
            </a:r>
            <a:r>
              <a:rPr lang="ru-RU" dirty="0" err="1" smtClean="0"/>
              <a:t>подп</a:t>
            </a:r>
            <a:r>
              <a:rPr lang="ru-RU" dirty="0" smtClean="0"/>
              <a:t>. 3 п. 2 ст. 256 НК РФ (в ред., действовавшей до 1 января 2014 г.) имущество, приобретенное (созданное) с использованием бюджетных средств целевого финансирования, признается амортизируемым, но амортизации не подлежит. </a:t>
            </a:r>
            <a:endParaRPr lang="ru-RU"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Налог на прибыль организаций (гл. 25 НК РФ) </a:t>
            </a:r>
            <a:r>
              <a:rPr lang="ru-RU" dirty="0" smtClean="0"/>
              <a:t>с 1 января 2014 г.</a:t>
            </a:r>
            <a:endParaRPr lang="ru-RU" dirty="0"/>
          </a:p>
        </p:txBody>
      </p:sp>
      <p:sp>
        <p:nvSpPr>
          <p:cNvPr id="3" name="Содержимое 2"/>
          <p:cNvSpPr>
            <a:spLocks noGrp="1"/>
          </p:cNvSpPr>
          <p:nvPr>
            <p:ph idx="1"/>
          </p:nvPr>
        </p:nvSpPr>
        <p:spPr/>
        <p:txBody>
          <a:bodyPr>
            <a:normAutofit fontScale="92500" lnSpcReduction="10000"/>
          </a:bodyPr>
          <a:lstStyle/>
          <a:p>
            <a:r>
              <a:rPr lang="ru-RU" b="1" dirty="0" smtClean="0"/>
              <a:t>Уточнен порядок амортизации имущества, приобретенного (созданного) за счет бюджетных средств</a:t>
            </a:r>
            <a:endParaRPr lang="ru-RU" dirty="0" smtClean="0"/>
          </a:p>
          <a:p>
            <a:r>
              <a:rPr lang="ru-RU" dirty="0" smtClean="0"/>
              <a:t> </a:t>
            </a:r>
          </a:p>
          <a:p>
            <a:r>
              <a:rPr lang="ru-RU" dirty="0" smtClean="0"/>
              <a:t>С 1 января 2014 г. вступили в силу уточнения, внесенные в </a:t>
            </a:r>
            <a:r>
              <a:rPr lang="ru-RU" dirty="0" err="1" smtClean="0"/>
              <a:t>подп</a:t>
            </a:r>
            <a:r>
              <a:rPr lang="ru-RU" dirty="0" smtClean="0"/>
              <a:t>. 3 п. 2 ст. 256 НК РФ: не подлежит амортизации имущество, приобретенное (созданное) за счет бюджетных средств целевого финансирования. </a:t>
            </a:r>
            <a:endParaRPr lang="ru-RU"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Налог на прибыль организаций (гл. 25 НК РФ) </a:t>
            </a:r>
            <a:r>
              <a:rPr lang="ru-RU" dirty="0" smtClean="0"/>
              <a:t>с 1 января 2014 г.</a:t>
            </a:r>
            <a:endParaRPr lang="ru-RU" dirty="0"/>
          </a:p>
        </p:txBody>
      </p:sp>
      <p:sp>
        <p:nvSpPr>
          <p:cNvPr id="3" name="Содержимое 2"/>
          <p:cNvSpPr>
            <a:spLocks noGrp="1"/>
          </p:cNvSpPr>
          <p:nvPr>
            <p:ph idx="1"/>
          </p:nvPr>
        </p:nvSpPr>
        <p:spPr/>
        <p:txBody>
          <a:bodyPr/>
          <a:lstStyle/>
          <a:p>
            <a:r>
              <a:rPr lang="ru-RU" b="1" dirty="0" smtClean="0"/>
              <a:t>Расходы на рацион питания экипажей морских, речных и воздушных судов не нормируются</a:t>
            </a:r>
            <a:endParaRPr lang="ru-RU" dirty="0" smtClean="0"/>
          </a:p>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 1 января 2014 г.</a:t>
            </a:r>
            <a:endParaRPr lang="ru-RU" dirty="0"/>
          </a:p>
        </p:txBody>
      </p:sp>
      <p:sp>
        <p:nvSpPr>
          <p:cNvPr id="3" name="Содержимое 2"/>
          <p:cNvSpPr>
            <a:spLocks noGrp="1"/>
          </p:cNvSpPr>
          <p:nvPr>
            <p:ph idx="1"/>
          </p:nvPr>
        </p:nvSpPr>
        <p:spPr>
          <a:xfrm>
            <a:off x="285720" y="1142984"/>
            <a:ext cx="8647968" cy="5429288"/>
          </a:xfrm>
        </p:spPr>
        <p:txBody>
          <a:bodyPr>
            <a:normAutofit fontScale="70000" lnSpcReduction="20000"/>
          </a:bodyPr>
          <a:lstStyle/>
          <a:p>
            <a:pPr algn="just">
              <a:buNone/>
            </a:pPr>
            <a:r>
              <a:rPr lang="ru-RU" b="1" dirty="0" smtClean="0"/>
              <a:t>Установлены новые виды сделок, которые не признаются контролируемыми</a:t>
            </a:r>
            <a:endParaRPr lang="ru-RU" dirty="0" smtClean="0"/>
          </a:p>
          <a:p>
            <a:pPr>
              <a:buNone/>
            </a:pPr>
            <a:r>
              <a:rPr lang="ru-RU" dirty="0" smtClean="0"/>
              <a:t> </a:t>
            </a:r>
          </a:p>
          <a:p>
            <a:r>
              <a:rPr lang="ru-RU" dirty="0" smtClean="0"/>
              <a:t>Пунктом 4 ст. 105.14 НК РФ установлены сделки, которые не признаются контролируемыми вне зависимости от того, удовлетворяют ли они условиям, предусмотренным п. п. 1 - 3 указанной статьи.</a:t>
            </a:r>
          </a:p>
          <a:p>
            <a:r>
              <a:rPr lang="ru-RU" dirty="0" smtClean="0"/>
              <a:t>С 1 января 2014 г. перечень данных исключений расширен. С этой даты не признаются контролируемыми сделками межбанковские кредиты (депозиты) со сроком до семи календарных дней (включительно). Соответствующее положение теперь содержится в </a:t>
            </a:r>
            <a:r>
              <a:rPr lang="ru-RU" dirty="0" err="1" smtClean="0"/>
              <a:t>подп</a:t>
            </a:r>
            <a:r>
              <a:rPr lang="ru-RU" dirty="0" smtClean="0"/>
              <a:t>. 4 п. 4 ст. 105.14 НК РФ.</a:t>
            </a:r>
          </a:p>
          <a:p>
            <a:r>
              <a:rPr lang="ru-RU" dirty="0" smtClean="0"/>
              <a:t>Исключением также являются сделки в области военно-технического сотрудничества РФ с иностранными государствами, которое осуществляется в соответствии с Федеральным законом от 19.07.1998 N 114-ФЗ "О военно-техническом сотрудничестве РФ с иностранными государствами". </a:t>
            </a:r>
            <a:endParaRPr lang="ru-RU"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Налог на прибыль организаций (гл. 25 НК РФ) </a:t>
            </a:r>
            <a:r>
              <a:rPr lang="ru-RU" dirty="0" smtClean="0"/>
              <a:t>с 1 января 2014 г.</a:t>
            </a:r>
            <a:endParaRPr lang="ru-RU" dirty="0"/>
          </a:p>
        </p:txBody>
      </p:sp>
      <p:sp>
        <p:nvSpPr>
          <p:cNvPr id="3" name="Содержимое 2"/>
          <p:cNvSpPr>
            <a:spLocks noGrp="1"/>
          </p:cNvSpPr>
          <p:nvPr>
            <p:ph idx="1"/>
          </p:nvPr>
        </p:nvSpPr>
        <p:spPr>
          <a:xfrm>
            <a:off x="500034" y="1447800"/>
            <a:ext cx="8433654" cy="4800600"/>
          </a:xfrm>
        </p:spPr>
        <p:txBody>
          <a:bodyPr>
            <a:normAutofit fontScale="92500" lnSpcReduction="10000"/>
          </a:bodyPr>
          <a:lstStyle/>
          <a:p>
            <a:pPr>
              <a:buNone/>
            </a:pPr>
            <a:r>
              <a:rPr lang="ru-RU" b="1" dirty="0" smtClean="0"/>
              <a:t>Дополнен перечень расходов на освоение природных ресурсов</a:t>
            </a:r>
            <a:endParaRPr lang="ru-RU" dirty="0" smtClean="0"/>
          </a:p>
          <a:p>
            <a:pPr>
              <a:buNone/>
            </a:pPr>
            <a:r>
              <a:rPr lang="ru-RU" dirty="0" smtClean="0"/>
              <a:t> </a:t>
            </a:r>
          </a:p>
          <a:p>
            <a:r>
              <a:rPr lang="ru-RU" dirty="0" smtClean="0"/>
              <a:t>Расширен перечень затрат, признаваемых в целях налогообложения прибыли расходами на освоение природных ресурсов. С 1 января 2014 г. к ним относятся расходы на проведение работ по </a:t>
            </a:r>
            <a:r>
              <a:rPr lang="ru-RU" dirty="0" err="1" smtClean="0"/>
              <a:t>зарезке</a:t>
            </a:r>
            <a:r>
              <a:rPr lang="ru-RU" dirty="0" smtClean="0"/>
              <a:t> боковых стволов эксплуатационных скважин (</a:t>
            </a:r>
            <a:r>
              <a:rPr lang="ru-RU" dirty="0" err="1" smtClean="0"/>
              <a:t>абз</a:t>
            </a:r>
            <a:r>
              <a:rPr lang="ru-RU" dirty="0" smtClean="0"/>
              <a:t>. 1 п. 1 ст. 261 НК РФ). </a:t>
            </a:r>
            <a:endParaRPr lang="ru-RU"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85786" y="274638"/>
            <a:ext cx="8147902" cy="1143000"/>
          </a:xfrm>
        </p:spPr>
        <p:txBody>
          <a:bodyPr>
            <a:normAutofit fontScale="90000"/>
          </a:bodyPr>
          <a:lstStyle/>
          <a:p>
            <a:r>
              <a:rPr lang="ru-RU" b="1" dirty="0" smtClean="0"/>
              <a:t>Налог на прибыль организаций (гл. 25 НК РФ) </a:t>
            </a:r>
            <a:r>
              <a:rPr lang="ru-RU" dirty="0" smtClean="0"/>
              <a:t>с 1 января 2014 г.</a:t>
            </a:r>
            <a:endParaRPr lang="ru-RU" dirty="0"/>
          </a:p>
        </p:txBody>
      </p:sp>
      <p:sp>
        <p:nvSpPr>
          <p:cNvPr id="3" name="Содержимое 2"/>
          <p:cNvSpPr>
            <a:spLocks noGrp="1"/>
          </p:cNvSpPr>
          <p:nvPr>
            <p:ph idx="1"/>
          </p:nvPr>
        </p:nvSpPr>
        <p:spPr>
          <a:xfrm>
            <a:off x="642910" y="1447800"/>
            <a:ext cx="8290778" cy="4800600"/>
          </a:xfrm>
        </p:spPr>
        <p:txBody>
          <a:bodyPr>
            <a:normAutofit fontScale="92500" lnSpcReduction="20000"/>
          </a:bodyPr>
          <a:lstStyle/>
          <a:p>
            <a:pPr>
              <a:buNone/>
            </a:pPr>
            <a:r>
              <a:rPr lang="ru-RU" b="1" dirty="0" smtClean="0"/>
              <a:t>Установлены особенности налогообложения кредитных потребительских кооперативов и </a:t>
            </a:r>
            <a:r>
              <a:rPr lang="ru-RU" b="1" dirty="0" err="1" smtClean="0"/>
              <a:t>микрофинансовых</a:t>
            </a:r>
            <a:r>
              <a:rPr lang="ru-RU" b="1" dirty="0" smtClean="0"/>
              <a:t> организаций</a:t>
            </a:r>
            <a:endParaRPr lang="ru-RU" dirty="0" smtClean="0"/>
          </a:p>
          <a:p>
            <a:pPr>
              <a:buNone/>
            </a:pPr>
            <a:r>
              <a:rPr lang="ru-RU" dirty="0" smtClean="0"/>
              <a:t> </a:t>
            </a:r>
          </a:p>
          <a:p>
            <a:r>
              <a:rPr lang="ru-RU" dirty="0" smtClean="0"/>
              <a:t>С 1 января 2014 г. в Налоговом кодексе РФ установлены особенности исчисления доходов и расходов кредитных потребительских кооперативов и </a:t>
            </a:r>
            <a:r>
              <a:rPr lang="ru-RU" dirty="0" err="1" smtClean="0"/>
              <a:t>микрофинансовых</a:t>
            </a:r>
            <a:r>
              <a:rPr lang="ru-RU" dirty="0" smtClean="0"/>
              <a:t> организаций (ст. ст. 297.1, 297.2 НК РФ). Предусмотрено право формирования ими резервов на возможные потери по займам (ст. 297.3 НК РФ).</a:t>
            </a:r>
            <a:endParaRPr lang="ru-RU"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Налог на прибыль организаций (гл. 25 НК РФ) </a:t>
            </a:r>
            <a:r>
              <a:rPr lang="ru-RU" dirty="0" smtClean="0"/>
              <a:t>с 1 января 2014 г.</a:t>
            </a:r>
            <a:endParaRPr lang="ru-RU" dirty="0"/>
          </a:p>
        </p:txBody>
      </p:sp>
      <p:sp>
        <p:nvSpPr>
          <p:cNvPr id="3" name="Содержимое 2"/>
          <p:cNvSpPr>
            <a:spLocks noGrp="1"/>
          </p:cNvSpPr>
          <p:nvPr>
            <p:ph idx="1"/>
          </p:nvPr>
        </p:nvSpPr>
        <p:spPr/>
        <p:txBody>
          <a:bodyPr/>
          <a:lstStyle/>
          <a:p>
            <a:r>
              <a:rPr lang="ru-RU" b="1" dirty="0" smtClean="0"/>
              <a:t>Скорректирован перечень ценных бумаг, учитываемых на специальных счетах депо, при выплате дохода по которым иностранным организациям, действующим в интересах третьих лиц, депозитарий признается налоговым агентом</a:t>
            </a:r>
            <a:endParaRPr lang="ru-RU" dirty="0" smtClean="0"/>
          </a:p>
          <a:p>
            <a:endParaRPr lang="ru-RU"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Налог на прибыль организаций (гл. 25 НК РФ) </a:t>
            </a:r>
            <a:r>
              <a:rPr lang="ru-RU" dirty="0" smtClean="0"/>
              <a:t>с 1 января 2014 г.</a:t>
            </a:r>
            <a:endParaRPr lang="ru-RU" dirty="0"/>
          </a:p>
        </p:txBody>
      </p:sp>
      <p:sp>
        <p:nvSpPr>
          <p:cNvPr id="3" name="Содержимое 2"/>
          <p:cNvSpPr>
            <a:spLocks noGrp="1"/>
          </p:cNvSpPr>
          <p:nvPr>
            <p:ph idx="1"/>
          </p:nvPr>
        </p:nvSpPr>
        <p:spPr/>
        <p:txBody>
          <a:bodyPr/>
          <a:lstStyle/>
          <a:p>
            <a:r>
              <a:rPr lang="ru-RU" b="1" dirty="0" smtClean="0"/>
              <a:t>Уточнен порядок исчисления и уплаты налога на прибыль в отношении доходов по некоторым видам ценных бумаг, выплачиваемых иностранным организациям, действующим в интересах третьих лиц</a:t>
            </a:r>
            <a:endParaRPr lang="ru-RU" dirty="0" smtClean="0"/>
          </a:p>
          <a:p>
            <a:pPr>
              <a:buNone/>
            </a:pPr>
            <a:r>
              <a:rPr lang="ru-RU" dirty="0" smtClean="0"/>
              <a:t> </a:t>
            </a:r>
          </a:p>
          <a:p>
            <a:endParaRPr lang="ru-RU"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Налог на прибыль организаций (гл. 25 НК РФ) </a:t>
            </a:r>
            <a:r>
              <a:rPr lang="ru-RU" dirty="0" smtClean="0"/>
              <a:t>с 1 января 2014 г.</a:t>
            </a:r>
            <a:endParaRPr lang="ru-RU" dirty="0"/>
          </a:p>
        </p:txBody>
      </p:sp>
      <p:sp>
        <p:nvSpPr>
          <p:cNvPr id="3" name="Содержимое 2"/>
          <p:cNvSpPr>
            <a:spLocks noGrp="1"/>
          </p:cNvSpPr>
          <p:nvPr>
            <p:ph idx="1"/>
          </p:nvPr>
        </p:nvSpPr>
        <p:spPr/>
        <p:txBody>
          <a:bodyPr/>
          <a:lstStyle/>
          <a:p>
            <a:r>
              <a:rPr lang="ru-RU" b="1" dirty="0" smtClean="0"/>
              <a:t>Установлены особенности проведения проверок налоговых агентов, выплачивающих доходы по некоторым видам ценных бумаг иностранным организациям, действующим в интересах третьих лиц</a:t>
            </a:r>
            <a:endParaRPr lang="ru-RU" dirty="0" smtClean="0"/>
          </a:p>
          <a:p>
            <a:endParaRPr lang="ru-RU"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Налог на прибыль организаций (гл. 25 НК РФ) </a:t>
            </a:r>
            <a:r>
              <a:rPr lang="ru-RU" dirty="0" smtClean="0"/>
              <a:t>с 1 января 2014 г.</a:t>
            </a:r>
            <a:endParaRPr lang="ru-RU" dirty="0"/>
          </a:p>
        </p:txBody>
      </p:sp>
      <p:sp>
        <p:nvSpPr>
          <p:cNvPr id="3" name="Содержимое 2"/>
          <p:cNvSpPr>
            <a:spLocks noGrp="1"/>
          </p:cNvSpPr>
          <p:nvPr>
            <p:ph idx="1"/>
          </p:nvPr>
        </p:nvSpPr>
        <p:spPr/>
        <p:txBody>
          <a:bodyPr/>
          <a:lstStyle/>
          <a:p>
            <a:r>
              <a:rPr lang="ru-RU" b="1" dirty="0" smtClean="0"/>
              <a:t>Налоговые агенты не должны удерживать налог с доходов, возникших у иностранных организаций в связи с размещением обращающихся облигаций, выпуск которых осуществлен после 1 января 2014 г.</a:t>
            </a:r>
            <a:endParaRPr lang="ru-RU" dirty="0" smtClean="0"/>
          </a:p>
          <a:p>
            <a:pPr>
              <a:buNone/>
            </a:pPr>
            <a:r>
              <a:rPr lang="ru-RU" dirty="0" smtClean="0"/>
              <a:t> </a:t>
            </a:r>
          </a:p>
          <a:p>
            <a:endParaRPr lang="ru-RU"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Налог на прибыль организаций (гл. 25 НК РФ) </a:t>
            </a:r>
            <a:r>
              <a:rPr lang="ru-RU" dirty="0" smtClean="0"/>
              <a:t>с 1 января 2014 г.</a:t>
            </a:r>
            <a:endParaRPr lang="ru-RU" dirty="0"/>
          </a:p>
        </p:txBody>
      </p:sp>
      <p:sp>
        <p:nvSpPr>
          <p:cNvPr id="3" name="Содержимое 2"/>
          <p:cNvSpPr>
            <a:spLocks noGrp="1"/>
          </p:cNvSpPr>
          <p:nvPr>
            <p:ph idx="1"/>
          </p:nvPr>
        </p:nvSpPr>
        <p:spPr>
          <a:xfrm>
            <a:off x="428596" y="1447800"/>
            <a:ext cx="8505092" cy="4800600"/>
          </a:xfrm>
        </p:spPr>
        <p:txBody>
          <a:bodyPr>
            <a:normAutofit fontScale="85000" lnSpcReduction="10000"/>
          </a:bodyPr>
          <a:lstStyle/>
          <a:p>
            <a:pPr>
              <a:buNone/>
            </a:pPr>
            <a:r>
              <a:rPr lang="ru-RU" b="1" dirty="0" smtClean="0"/>
              <a:t>Порядок уплаты налога на прибыль участниками региональных инвестиционных проектов</a:t>
            </a:r>
            <a:endParaRPr lang="ru-RU" dirty="0" smtClean="0"/>
          </a:p>
          <a:p>
            <a:pPr>
              <a:buNone/>
            </a:pPr>
            <a:r>
              <a:rPr lang="ru-RU" dirty="0" smtClean="0"/>
              <a:t> </a:t>
            </a:r>
          </a:p>
          <a:p>
            <a:r>
              <a:rPr lang="ru-RU" dirty="0" smtClean="0"/>
              <a:t>1 января 2014 г. вступили в силу изменения, внесенные в Налоговый кодекс РФ для создания благоприятных налоговых условий в целях осуществления инвестиционной деятельности и поддержки создания новых промышленных предприятий и высокотехнологичных проектов, в том числе на территории Дальневосточного федерального округа.</a:t>
            </a:r>
          </a:p>
          <a:p>
            <a:endParaRPr lang="ru-RU"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Налог на прибыль организаций (гл. 25 НК РФ) </a:t>
            </a:r>
            <a:r>
              <a:rPr lang="ru-RU" dirty="0" smtClean="0"/>
              <a:t>с 1 января 2014 г.</a:t>
            </a:r>
            <a:endParaRPr lang="ru-RU" dirty="0"/>
          </a:p>
        </p:txBody>
      </p:sp>
      <p:sp>
        <p:nvSpPr>
          <p:cNvPr id="3" name="Содержимое 2"/>
          <p:cNvSpPr>
            <a:spLocks noGrp="1"/>
          </p:cNvSpPr>
          <p:nvPr>
            <p:ph idx="1"/>
          </p:nvPr>
        </p:nvSpPr>
        <p:spPr>
          <a:xfrm>
            <a:off x="214282" y="1447800"/>
            <a:ext cx="8719406" cy="5410200"/>
          </a:xfrm>
        </p:spPr>
        <p:txBody>
          <a:bodyPr>
            <a:normAutofit fontScale="70000" lnSpcReduction="20000"/>
          </a:bodyPr>
          <a:lstStyle/>
          <a:p>
            <a:pPr>
              <a:buNone/>
            </a:pPr>
            <a:r>
              <a:rPr lang="ru-RU" b="1" dirty="0" smtClean="0"/>
              <a:t>Дополнен перечень расходов, учитываемых для целей налога на прибыль</a:t>
            </a:r>
            <a:endParaRPr lang="ru-RU" dirty="0" smtClean="0"/>
          </a:p>
          <a:p>
            <a:pPr>
              <a:buNone/>
            </a:pPr>
            <a:r>
              <a:rPr lang="ru-RU" dirty="0" smtClean="0"/>
              <a:t> </a:t>
            </a:r>
          </a:p>
          <a:p>
            <a:r>
              <a:rPr lang="ru-RU" dirty="0" smtClean="0"/>
              <a:t>С 1 января 2014 г. в Налоговый кодекс РФ внесены изменения, в соответствии с которыми налогоплательщики вправе включать в базу по налогу на прибыль:</a:t>
            </a:r>
          </a:p>
          <a:p>
            <a:r>
              <a:rPr lang="ru-RU" dirty="0" smtClean="0"/>
              <a:t>- расходы на добровольное страхование в целях обеспечения финансирования мероприятий, которые предусмотрены планом предупреждения и ликвидации разливов нефти и нефтепродуктов (</a:t>
            </a:r>
            <a:r>
              <a:rPr lang="ru-RU" dirty="0" err="1" smtClean="0"/>
              <a:t>подп</a:t>
            </a:r>
            <a:r>
              <a:rPr lang="ru-RU" dirty="0" smtClean="0"/>
              <a:t>. 9.3 п. 1 ст. 263 НК РФ);</a:t>
            </a:r>
          </a:p>
          <a:p>
            <a:r>
              <a:rPr lang="ru-RU" dirty="0" smtClean="0"/>
              <a:t>- фактически понесенные налогоплательщиком, к которому переходит право пользования участком недр, затраты в виде компенсации расходов прежнего лицензиата на освоение природных ресурсов, осуществленных в целях приобретения лицензии на пользование этим участком недр (</a:t>
            </a:r>
            <a:r>
              <a:rPr lang="ru-RU" dirty="0" err="1" smtClean="0"/>
              <a:t>подп</a:t>
            </a:r>
            <a:r>
              <a:rPr lang="ru-RU" dirty="0" smtClean="0"/>
              <a:t>. 48.5 п. 1 ст. 264 НК РФ).</a:t>
            </a:r>
          </a:p>
          <a:p>
            <a:r>
              <a:rPr lang="ru-RU" dirty="0" smtClean="0"/>
              <a:t> </a:t>
            </a:r>
          </a:p>
          <a:p>
            <a:endParaRPr lang="ru-RU"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Налог на прибыль организаций (гл. 25 НК РФ) </a:t>
            </a:r>
            <a:r>
              <a:rPr lang="ru-RU" dirty="0" smtClean="0"/>
              <a:t>с 1 января 2014 г.</a:t>
            </a:r>
            <a:endParaRPr lang="ru-RU" dirty="0"/>
          </a:p>
        </p:txBody>
      </p:sp>
      <p:sp>
        <p:nvSpPr>
          <p:cNvPr id="3" name="Содержимое 2"/>
          <p:cNvSpPr>
            <a:spLocks noGrp="1"/>
          </p:cNvSpPr>
          <p:nvPr>
            <p:ph idx="1"/>
          </p:nvPr>
        </p:nvSpPr>
        <p:spPr/>
        <p:txBody>
          <a:bodyPr>
            <a:normAutofit fontScale="92500" lnSpcReduction="20000"/>
          </a:bodyPr>
          <a:lstStyle/>
          <a:p>
            <a:r>
              <a:rPr lang="ru-RU" b="1" dirty="0" smtClean="0"/>
              <a:t>Установлены особенности обложения налогом на прибыль деятельности по добыче углеводородного сырья на новом морском месторождении</a:t>
            </a:r>
            <a:endParaRPr lang="ru-RU" dirty="0" smtClean="0"/>
          </a:p>
          <a:p>
            <a:r>
              <a:rPr lang="ru-RU" dirty="0" smtClean="0"/>
              <a:t> </a:t>
            </a:r>
          </a:p>
          <a:p>
            <a:r>
              <a:rPr lang="ru-RU" dirty="0" smtClean="0"/>
              <a:t>С 1 января 2014 г. Налоговый кодекс РФ предусматривает особенности определения налоговой базы, доходов и расходов при осуществлении деятельности, связанной с добычей углеводородного сырья на новом морском месторождении. </a:t>
            </a:r>
            <a:endParaRPr lang="ru-RU"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Налог на прибыль организаций (гл. 25 НК РФ) </a:t>
            </a:r>
            <a:r>
              <a:rPr lang="ru-RU" dirty="0" smtClean="0"/>
              <a:t>с 1 января 2014 г.</a:t>
            </a:r>
            <a:endParaRPr lang="ru-RU" dirty="0"/>
          </a:p>
        </p:txBody>
      </p:sp>
      <p:sp>
        <p:nvSpPr>
          <p:cNvPr id="3" name="Содержимое 2"/>
          <p:cNvSpPr>
            <a:spLocks noGrp="1"/>
          </p:cNvSpPr>
          <p:nvPr>
            <p:ph idx="1"/>
          </p:nvPr>
        </p:nvSpPr>
        <p:spPr/>
        <p:txBody>
          <a:bodyPr>
            <a:normAutofit fontScale="92500" lnSpcReduction="10000"/>
          </a:bodyPr>
          <a:lstStyle/>
          <a:p>
            <a:r>
              <a:rPr lang="ru-RU" b="1" dirty="0" smtClean="0"/>
              <a:t>Уточнен порядок определения налоговой базы по операциям РЕПО</a:t>
            </a:r>
            <a:endParaRPr lang="ru-RU" dirty="0" smtClean="0"/>
          </a:p>
          <a:p>
            <a:r>
              <a:rPr lang="ru-RU" dirty="0" smtClean="0"/>
              <a:t> </a:t>
            </a:r>
          </a:p>
          <a:p>
            <a:r>
              <a:rPr lang="ru-RU" dirty="0" smtClean="0"/>
              <a:t>1 января 2014 г. вступили в силу изменения, внесенные в ст. 282 НК РФ, которая регулирует особенности определения налоговой базы по операциям РЕПО с ценными бумагами. Рассмотрим, в чем заключаются некоторые из указанных изменений.</a:t>
            </a:r>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 1 января 2014 г.</a:t>
            </a:r>
            <a:endParaRPr lang="ru-RU" dirty="0"/>
          </a:p>
        </p:txBody>
      </p:sp>
      <p:sp>
        <p:nvSpPr>
          <p:cNvPr id="3" name="Содержимое 2"/>
          <p:cNvSpPr>
            <a:spLocks noGrp="1"/>
          </p:cNvSpPr>
          <p:nvPr>
            <p:ph idx="1"/>
          </p:nvPr>
        </p:nvSpPr>
        <p:spPr>
          <a:xfrm>
            <a:off x="714348" y="1447800"/>
            <a:ext cx="8219340" cy="4800600"/>
          </a:xfrm>
        </p:spPr>
        <p:txBody>
          <a:bodyPr>
            <a:normAutofit fontScale="92500"/>
          </a:bodyPr>
          <a:lstStyle/>
          <a:p>
            <a:r>
              <a:rPr lang="ru-RU" b="1" dirty="0" smtClean="0"/>
              <a:t>Сумма налога исчисляется в полных рублях</a:t>
            </a:r>
            <a:endParaRPr lang="ru-RU" dirty="0" smtClean="0"/>
          </a:p>
          <a:p>
            <a:r>
              <a:rPr lang="ru-RU" dirty="0" smtClean="0"/>
              <a:t> </a:t>
            </a:r>
          </a:p>
          <a:p>
            <a:r>
              <a:rPr lang="ru-RU" dirty="0" smtClean="0"/>
              <a:t>С 1 января 2014 г. ст. 52 НК РФ дополнена п. 6, согласно которому суммы налогов необходимо исчислять в полных рублях. Сумма налога менее 50 копеек отбрасывается, а 50 копеек и более округляется до полного рубля. Напомним, что данная статья регулирует порядок исчисления налога.</a:t>
            </a:r>
          </a:p>
          <a:p>
            <a:endParaRPr lang="ru-RU"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Налог на прибыль организаций (гл. 25 НК РФ) </a:t>
            </a:r>
            <a:r>
              <a:rPr lang="ru-RU" dirty="0" smtClean="0"/>
              <a:t>с 1 января 2014 г.</a:t>
            </a:r>
            <a:endParaRPr lang="ru-RU" dirty="0"/>
          </a:p>
        </p:txBody>
      </p:sp>
      <p:sp>
        <p:nvSpPr>
          <p:cNvPr id="3" name="Содержимое 2"/>
          <p:cNvSpPr>
            <a:spLocks noGrp="1"/>
          </p:cNvSpPr>
          <p:nvPr>
            <p:ph idx="1"/>
          </p:nvPr>
        </p:nvSpPr>
        <p:spPr>
          <a:xfrm>
            <a:off x="500034" y="1447800"/>
            <a:ext cx="8433654" cy="4800600"/>
          </a:xfrm>
        </p:spPr>
        <p:txBody>
          <a:bodyPr/>
          <a:lstStyle/>
          <a:p>
            <a:pPr>
              <a:buNone/>
            </a:pPr>
            <a:r>
              <a:rPr lang="ru-RU" b="1" dirty="0" smtClean="0"/>
              <a:t>Уточнены некоторые особенности налогообложения срочных сделок</a:t>
            </a:r>
            <a:endParaRPr lang="ru-RU" dirty="0" smtClean="0"/>
          </a:p>
          <a:p>
            <a:pPr>
              <a:buNone/>
            </a:pPr>
            <a:r>
              <a:rPr lang="ru-RU" dirty="0" smtClean="0"/>
              <a:t> </a:t>
            </a:r>
          </a:p>
          <a:p>
            <a:r>
              <a:rPr lang="ru-RU" dirty="0" smtClean="0"/>
              <a:t>1 января 2014 г. вступили в силу изменения, внесенные в ст. 301 НК РФ, которая устанавливает особенности налогообложения финансовых инструментов срочных сделок.</a:t>
            </a:r>
          </a:p>
          <a:p>
            <a:endParaRPr lang="ru-RU"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Налог на прибыль организаций (гл. 25 НК РФ) </a:t>
            </a:r>
            <a:r>
              <a:rPr lang="ru-RU" dirty="0" smtClean="0"/>
              <a:t>с 1 января 2014 г.</a:t>
            </a:r>
            <a:endParaRPr lang="ru-RU" dirty="0"/>
          </a:p>
        </p:txBody>
      </p:sp>
      <p:sp>
        <p:nvSpPr>
          <p:cNvPr id="3" name="Содержимое 2"/>
          <p:cNvSpPr>
            <a:spLocks noGrp="1"/>
          </p:cNvSpPr>
          <p:nvPr>
            <p:ph idx="1"/>
          </p:nvPr>
        </p:nvSpPr>
        <p:spPr>
          <a:xfrm>
            <a:off x="500034" y="1447800"/>
            <a:ext cx="8433654" cy="4800600"/>
          </a:xfrm>
        </p:spPr>
        <p:txBody>
          <a:bodyPr>
            <a:normAutofit fontScale="92500" lnSpcReduction="10000"/>
          </a:bodyPr>
          <a:lstStyle/>
          <a:p>
            <a:pPr>
              <a:buNone/>
            </a:pPr>
            <a:r>
              <a:rPr lang="ru-RU" b="1" dirty="0" smtClean="0"/>
              <a:t>Изменены правила определения в целях налогообложения рыночной цены обращающихся финансовых инструментов срочных сделок</a:t>
            </a:r>
            <a:endParaRPr lang="ru-RU" dirty="0" smtClean="0"/>
          </a:p>
          <a:p>
            <a:pPr>
              <a:buNone/>
            </a:pPr>
            <a:r>
              <a:rPr lang="ru-RU" dirty="0" smtClean="0"/>
              <a:t> </a:t>
            </a:r>
          </a:p>
          <a:p>
            <a:r>
              <a:rPr lang="ru-RU" dirty="0" smtClean="0"/>
              <a:t>1 января 2014 г. вступили в силу изменения, внесенные в ст. 305 НК РФ, которая устанавливает особенности оценки в целях налогообложения операций с финансовыми инструментами срочных сделок.</a:t>
            </a:r>
          </a:p>
          <a:p>
            <a:endParaRPr lang="ru-RU"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Государственная пошлина (гл. 25.3 НК РФ) </a:t>
            </a:r>
            <a:r>
              <a:rPr lang="ru-RU" dirty="0" smtClean="0"/>
              <a:t>с 1 января 2014 г.</a:t>
            </a:r>
            <a:endParaRPr lang="ru-RU" dirty="0"/>
          </a:p>
        </p:txBody>
      </p:sp>
      <p:sp>
        <p:nvSpPr>
          <p:cNvPr id="3" name="Содержимое 2"/>
          <p:cNvSpPr>
            <a:spLocks noGrp="1"/>
          </p:cNvSpPr>
          <p:nvPr>
            <p:ph idx="1"/>
          </p:nvPr>
        </p:nvSpPr>
        <p:spPr>
          <a:xfrm>
            <a:off x="571472" y="1447800"/>
            <a:ext cx="8362216" cy="4800600"/>
          </a:xfrm>
        </p:spPr>
        <p:txBody>
          <a:bodyPr>
            <a:normAutofit lnSpcReduction="10000"/>
          </a:bodyPr>
          <a:lstStyle/>
          <a:p>
            <a:pPr>
              <a:buNone/>
            </a:pPr>
            <a:r>
              <a:rPr lang="ru-RU" b="1" dirty="0" smtClean="0"/>
              <a:t>Изменены положения о госпошлине за оспаривание нормативных правовых актов</a:t>
            </a:r>
            <a:endParaRPr lang="ru-RU" dirty="0" smtClean="0"/>
          </a:p>
          <a:p>
            <a:pPr>
              <a:buNone/>
            </a:pPr>
            <a:r>
              <a:rPr lang="ru-RU" dirty="0" smtClean="0"/>
              <a:t> </a:t>
            </a:r>
          </a:p>
          <a:p>
            <a:r>
              <a:rPr lang="ru-RU" dirty="0" smtClean="0"/>
              <a:t>С 6 августа 2014 г. вступили в силу уточненные положения Налогового кодекса РФ, касающиеся размера госпошлины за рассмотрение судами дел о признании нормативных правовых актов недействующими. </a:t>
            </a:r>
            <a:endParaRPr lang="ru-RU"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Государственная пошлина (гл. 25.3 НК РФ) </a:t>
            </a:r>
            <a:r>
              <a:rPr lang="ru-RU" dirty="0" smtClean="0"/>
              <a:t>с 1 января 2014 г.</a:t>
            </a:r>
            <a:endParaRPr lang="ru-RU" dirty="0"/>
          </a:p>
        </p:txBody>
      </p:sp>
      <p:sp>
        <p:nvSpPr>
          <p:cNvPr id="3" name="Содержимое 2"/>
          <p:cNvSpPr>
            <a:spLocks noGrp="1"/>
          </p:cNvSpPr>
          <p:nvPr>
            <p:ph idx="1"/>
          </p:nvPr>
        </p:nvSpPr>
        <p:spPr>
          <a:xfrm>
            <a:off x="857224" y="1447800"/>
            <a:ext cx="8076464" cy="4800600"/>
          </a:xfrm>
        </p:spPr>
        <p:txBody>
          <a:bodyPr>
            <a:normAutofit fontScale="77500" lnSpcReduction="20000"/>
          </a:bodyPr>
          <a:lstStyle/>
          <a:p>
            <a:pPr>
              <a:buNone/>
            </a:pPr>
            <a:r>
              <a:rPr lang="ru-RU" b="1" dirty="0" smtClean="0"/>
              <a:t>Скорректированы положения о госпошлине за оспаривание ненормативных правовых актов в порядке гражданского судопроизводства</a:t>
            </a:r>
            <a:endParaRPr lang="ru-RU" dirty="0" smtClean="0"/>
          </a:p>
          <a:p>
            <a:pPr>
              <a:buNone/>
            </a:pPr>
            <a:r>
              <a:rPr lang="ru-RU" dirty="0" smtClean="0"/>
              <a:t> </a:t>
            </a:r>
          </a:p>
          <a:p>
            <a:r>
              <a:rPr lang="ru-RU" dirty="0" smtClean="0"/>
              <a:t>С 6 августа 2014 г. пошлина за оспаривание в порядке гражданского судопроизводства решений или действий (бездействия) органов государственной власти, органов местного самоуправления, должностных лиц, государственных или муниципальных служащих стала дифференцироваться в зависимости от категории плательщика сбора и органа (должностного лица), принявшего оспариваемый ненормативный правовой акт. </a:t>
            </a:r>
            <a:endParaRPr lang="ru-RU"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Государственная пошлина (гл. 25.3 НК РФ) </a:t>
            </a:r>
            <a:r>
              <a:rPr lang="ru-RU" dirty="0" smtClean="0"/>
              <a:t>с 1 января 2014 г.</a:t>
            </a:r>
            <a:endParaRPr lang="ru-RU" dirty="0"/>
          </a:p>
        </p:txBody>
      </p:sp>
      <p:sp>
        <p:nvSpPr>
          <p:cNvPr id="3" name="Содержимое 2"/>
          <p:cNvSpPr>
            <a:spLocks noGrp="1"/>
          </p:cNvSpPr>
          <p:nvPr>
            <p:ph idx="1"/>
          </p:nvPr>
        </p:nvSpPr>
        <p:spPr>
          <a:xfrm>
            <a:off x="714348" y="1447800"/>
            <a:ext cx="8219340" cy="4800600"/>
          </a:xfrm>
        </p:spPr>
        <p:txBody>
          <a:bodyPr/>
          <a:lstStyle/>
          <a:p>
            <a:pPr>
              <a:buNone/>
            </a:pPr>
            <a:r>
              <a:rPr lang="ru-RU" b="1" dirty="0" smtClean="0"/>
              <a:t>Введена новая госпошлина</a:t>
            </a:r>
            <a:endParaRPr lang="ru-RU" dirty="0" smtClean="0"/>
          </a:p>
          <a:p>
            <a:pPr>
              <a:buNone/>
            </a:pPr>
            <a:r>
              <a:rPr lang="ru-RU" dirty="0" smtClean="0"/>
              <a:t> </a:t>
            </a:r>
          </a:p>
          <a:p>
            <a:r>
              <a:rPr lang="ru-RU" dirty="0" smtClean="0"/>
              <a:t>С 1 сентября 2014 г. применяется новая госпошлина за действия уполномоченных органов, связанные с лицензированием предпринимательской деятельности по управлению многоквартирными домами (</a:t>
            </a:r>
            <a:r>
              <a:rPr lang="ru-RU" dirty="0" err="1" smtClean="0"/>
              <a:t>подп</a:t>
            </a:r>
            <a:r>
              <a:rPr lang="ru-RU" dirty="0" smtClean="0"/>
              <a:t>. 134 п. 1 ст. 333.33 НК РФ).</a:t>
            </a:r>
          </a:p>
          <a:p>
            <a:endParaRPr lang="ru-RU"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600" b="1" dirty="0" smtClean="0"/>
              <a:t>Налог на добычу полезных ископаемых (гл. 26 НК РФ) с 1 января 2014</a:t>
            </a:r>
            <a:r>
              <a:rPr lang="ru-RU" dirty="0" smtClean="0"/>
              <a:t/>
            </a:r>
            <a:br>
              <a:rPr lang="ru-RU" dirty="0" smtClean="0"/>
            </a:br>
            <a:endParaRPr lang="ru-RU" dirty="0"/>
          </a:p>
        </p:txBody>
      </p:sp>
      <p:sp>
        <p:nvSpPr>
          <p:cNvPr id="3" name="Содержимое 2"/>
          <p:cNvSpPr>
            <a:spLocks noGrp="1"/>
          </p:cNvSpPr>
          <p:nvPr>
            <p:ph idx="1"/>
          </p:nvPr>
        </p:nvSpPr>
        <p:spPr/>
        <p:txBody>
          <a:bodyPr>
            <a:normAutofit fontScale="92500" lnSpcReduction="20000"/>
          </a:bodyPr>
          <a:lstStyle/>
          <a:p>
            <a:r>
              <a:rPr lang="ru-RU" b="1" dirty="0" smtClean="0"/>
              <a:t>Увеличена ставка НДПИ в отношении нефти</a:t>
            </a:r>
          </a:p>
          <a:p>
            <a:r>
              <a:rPr lang="ru-RU" b="1" dirty="0" smtClean="0"/>
              <a:t>Скорректированы ставки НДПИ в отношении углеводородного сырья</a:t>
            </a:r>
          </a:p>
          <a:p>
            <a:r>
              <a:rPr lang="ru-RU" b="1" dirty="0" smtClean="0"/>
              <a:t>Введен порядок округления стоимости единицы полезного ископаемого</a:t>
            </a:r>
          </a:p>
          <a:p>
            <a:r>
              <a:rPr lang="ru-RU" b="1" dirty="0" smtClean="0"/>
              <a:t>Введен новый коэффициент для расчета НДПИ, исчисляемого в отношении кондиционных руд черных металлов</a:t>
            </a:r>
          </a:p>
          <a:p>
            <a:r>
              <a:rPr lang="ru-RU" b="1" dirty="0" smtClean="0"/>
              <a:t>Установлен порядок уплаты НДПИ участниками региональных инвестиционных проектов</a:t>
            </a:r>
          </a:p>
          <a:p>
            <a:endParaRPr lang="ru-RU" dirty="0" smtClean="0"/>
          </a:p>
          <a:p>
            <a:endParaRPr lang="ru-RU" dirty="0" smtClean="0"/>
          </a:p>
          <a:p>
            <a:endParaRPr lang="ru-RU" dirty="0" smtClean="0"/>
          </a:p>
          <a:p>
            <a:endParaRPr lang="ru-RU" dirty="0" smtClean="0"/>
          </a:p>
          <a:p>
            <a:endParaRPr lang="ru-RU" dirty="0" smtClean="0"/>
          </a:p>
          <a:p>
            <a:endParaRPr lang="ru-RU"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74638"/>
            <a:ext cx="8433654" cy="1143000"/>
          </a:xfrm>
        </p:spPr>
        <p:txBody>
          <a:bodyPr>
            <a:normAutofit/>
          </a:bodyPr>
          <a:lstStyle/>
          <a:p>
            <a:r>
              <a:rPr lang="ru-RU" sz="3200" b="1" dirty="0" smtClean="0"/>
              <a:t>Налог на добычу полезных ископаемых (гл. 26 НК РФ) с 1 января 2014</a:t>
            </a:r>
            <a:endParaRPr lang="ru-RU" sz="3200" dirty="0"/>
          </a:p>
        </p:txBody>
      </p:sp>
      <p:sp>
        <p:nvSpPr>
          <p:cNvPr id="3" name="Содержимое 2"/>
          <p:cNvSpPr>
            <a:spLocks noGrp="1"/>
          </p:cNvSpPr>
          <p:nvPr>
            <p:ph idx="1"/>
          </p:nvPr>
        </p:nvSpPr>
        <p:spPr>
          <a:xfrm>
            <a:off x="642910" y="1447800"/>
            <a:ext cx="8290778" cy="4800600"/>
          </a:xfrm>
        </p:spPr>
        <p:txBody>
          <a:bodyPr/>
          <a:lstStyle/>
          <a:p>
            <a:r>
              <a:rPr lang="ru-RU" b="1" dirty="0" smtClean="0"/>
              <a:t>Изменен порядок исчисления ставок НДПИ для газа горючего природного и газового конденсата</a:t>
            </a:r>
            <a:endParaRPr lang="ru-RU" dirty="0" smtClean="0"/>
          </a:p>
          <a:p>
            <a:r>
              <a:rPr lang="ru-RU" dirty="0" smtClean="0"/>
              <a:t> </a:t>
            </a:r>
            <a:r>
              <a:rPr lang="ru-RU" b="1" dirty="0" smtClean="0"/>
              <a:t> Установлен порядок определения базы по НДПИ в отношении углеводородного сырья, добытого на новом морском месторождении</a:t>
            </a:r>
            <a:endParaRPr lang="ru-RU" dirty="0" smtClean="0"/>
          </a:p>
          <a:p>
            <a:pPr>
              <a:buNone/>
            </a:pPr>
            <a:r>
              <a:rPr lang="ru-RU" dirty="0" smtClean="0"/>
              <a:t> </a:t>
            </a:r>
          </a:p>
          <a:p>
            <a:endParaRPr lang="ru-RU" dirty="0" smtClean="0"/>
          </a:p>
          <a:p>
            <a:endParaRPr lang="ru-RU"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600" b="1" dirty="0" smtClean="0"/>
              <a:t>Единый сельскохозяйственный налог (гл. 26.1 НК РФ) с 1 января 2014 </a:t>
            </a:r>
            <a:r>
              <a:rPr lang="ru-RU" dirty="0" smtClean="0"/>
              <a:t/>
            </a:r>
            <a:br>
              <a:rPr lang="ru-RU" dirty="0" smtClean="0"/>
            </a:br>
            <a:endParaRPr lang="ru-RU" dirty="0"/>
          </a:p>
        </p:txBody>
      </p:sp>
      <p:sp>
        <p:nvSpPr>
          <p:cNvPr id="3" name="Содержимое 2"/>
          <p:cNvSpPr>
            <a:spLocks noGrp="1"/>
          </p:cNvSpPr>
          <p:nvPr>
            <p:ph idx="1"/>
          </p:nvPr>
        </p:nvSpPr>
        <p:spPr/>
        <p:txBody>
          <a:bodyPr/>
          <a:lstStyle/>
          <a:p>
            <a:r>
              <a:rPr lang="ru-RU" dirty="0" smtClean="0"/>
              <a:t>С 1 января 2014 г. отменено нормирование расходов на рацион питания экипажей морских и речных судов в целях ЕСХН (</a:t>
            </a:r>
            <a:r>
              <a:rPr lang="ru-RU" dirty="0" err="1" smtClean="0"/>
              <a:t>подп</a:t>
            </a:r>
            <a:r>
              <a:rPr lang="ru-RU" dirty="0" smtClean="0"/>
              <a:t>. 22.1 п. 2 ст. 346.5 НК РФ).</a:t>
            </a:r>
            <a:endParaRPr lang="ru-RU"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74638"/>
            <a:ext cx="8433654" cy="1143000"/>
          </a:xfrm>
        </p:spPr>
        <p:txBody>
          <a:bodyPr>
            <a:normAutofit/>
          </a:bodyPr>
          <a:lstStyle/>
          <a:p>
            <a:r>
              <a:rPr lang="ru-RU" sz="3200" b="1" dirty="0" smtClean="0"/>
              <a:t>Единый сельскохозяйственный налог (гл. 26.1 НК РФ) с 1 января 2014</a:t>
            </a:r>
            <a:endParaRPr lang="ru-RU" sz="3200" dirty="0"/>
          </a:p>
        </p:txBody>
      </p:sp>
      <p:sp>
        <p:nvSpPr>
          <p:cNvPr id="3" name="Содержимое 2"/>
          <p:cNvSpPr>
            <a:spLocks noGrp="1"/>
          </p:cNvSpPr>
          <p:nvPr>
            <p:ph idx="1"/>
          </p:nvPr>
        </p:nvSpPr>
        <p:spPr>
          <a:xfrm>
            <a:off x="714348" y="1447800"/>
            <a:ext cx="8219340" cy="4800600"/>
          </a:xfrm>
        </p:spPr>
        <p:txBody>
          <a:bodyPr>
            <a:normAutofit lnSpcReduction="10000"/>
          </a:bodyPr>
          <a:lstStyle/>
          <a:p>
            <a:pPr>
              <a:buNone/>
            </a:pPr>
            <a:r>
              <a:rPr lang="ru-RU" dirty="0" smtClean="0"/>
              <a:t> </a:t>
            </a:r>
            <a:r>
              <a:rPr lang="ru-RU" b="1" dirty="0" smtClean="0"/>
              <a:t> При расчете базы по ЕСХН в расходы включаются затраты на закупку лекарственных препаратов только для ветеринарного применения</a:t>
            </a:r>
            <a:endParaRPr lang="ru-RU" dirty="0" smtClean="0"/>
          </a:p>
          <a:p>
            <a:pPr>
              <a:buNone/>
            </a:pPr>
            <a:r>
              <a:rPr lang="ru-RU" dirty="0" smtClean="0"/>
              <a:t> </a:t>
            </a:r>
          </a:p>
          <a:p>
            <a:r>
              <a:rPr lang="ru-RU" dirty="0" smtClean="0"/>
              <a:t>Плательщики ЕСХН в целях налогообложения вправе уменьшить полученные доходы, в частности, на материальные расходы (</a:t>
            </a:r>
            <a:r>
              <a:rPr lang="ru-RU" dirty="0" err="1" smtClean="0"/>
              <a:t>подп</a:t>
            </a:r>
            <a:r>
              <a:rPr lang="ru-RU" dirty="0" smtClean="0"/>
              <a:t>. 5 п. 2 ст. 346.5 НК РФ).</a:t>
            </a:r>
            <a:endParaRPr lang="ru-RU"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2910" y="274638"/>
            <a:ext cx="8290778" cy="1143000"/>
          </a:xfrm>
        </p:spPr>
        <p:txBody>
          <a:bodyPr>
            <a:noAutofit/>
          </a:bodyPr>
          <a:lstStyle/>
          <a:p>
            <a:r>
              <a:rPr lang="ru-RU" sz="3200" b="1" dirty="0" smtClean="0"/>
              <a:t>Упрощенная система налогообложения (гл. 26.2 НК РФ) с 1 января 2014</a:t>
            </a:r>
            <a:endParaRPr lang="ru-RU" sz="3200" dirty="0"/>
          </a:p>
        </p:txBody>
      </p:sp>
      <p:sp>
        <p:nvSpPr>
          <p:cNvPr id="3" name="Содержимое 2"/>
          <p:cNvSpPr>
            <a:spLocks noGrp="1"/>
          </p:cNvSpPr>
          <p:nvPr>
            <p:ph idx="1"/>
          </p:nvPr>
        </p:nvSpPr>
        <p:spPr>
          <a:xfrm>
            <a:off x="571472" y="1447800"/>
            <a:ext cx="8362216" cy="4800600"/>
          </a:xfrm>
        </p:spPr>
        <p:txBody>
          <a:bodyPr>
            <a:normAutofit fontScale="77500" lnSpcReduction="20000"/>
          </a:bodyPr>
          <a:lstStyle/>
          <a:p>
            <a:pPr>
              <a:buNone/>
            </a:pPr>
            <a:r>
              <a:rPr lang="ru-RU" b="1" dirty="0" smtClean="0"/>
              <a:t>Изменились лимиты доходов для целей применения УСН</a:t>
            </a:r>
            <a:endParaRPr lang="ru-RU" dirty="0" smtClean="0"/>
          </a:p>
          <a:p>
            <a:pPr>
              <a:buNone/>
            </a:pPr>
            <a:r>
              <a:rPr lang="ru-RU" dirty="0" smtClean="0"/>
              <a:t> </a:t>
            </a:r>
          </a:p>
          <a:p>
            <a:r>
              <a:rPr lang="ru-RU" dirty="0" smtClean="0"/>
              <a:t>Приказом Минэкономразвития России от 07.11.2013 N 652 утверждены коэффициенты-дефляторы на 2014 г.</a:t>
            </a:r>
          </a:p>
          <a:p>
            <a:r>
              <a:rPr lang="ru-RU" dirty="0" smtClean="0"/>
              <a:t>В целях применения УСН коэффициент-дефлятор на 2014 г. установлен в размере 1,067. На этот коэффициент корректируется размер максимального дохода организации, полученного за девять месяцев того года, в котором организация подает уведомление о переходе на </a:t>
            </a:r>
            <a:r>
              <a:rPr lang="ru-RU" dirty="0" err="1" smtClean="0"/>
              <a:t>спецрежим</a:t>
            </a:r>
            <a:r>
              <a:rPr lang="ru-RU" dirty="0" smtClean="0"/>
              <a:t> (п. 2 ст. 346.12 НК РФ). Следовательно, для перехода на УСН с 1 января 2015 г. верхний предел поступлений за указанный период 2014 г. составит 48,015 </a:t>
            </a:r>
            <a:r>
              <a:rPr lang="ru-RU" dirty="0" err="1" smtClean="0"/>
              <a:t>млн</a:t>
            </a:r>
            <a:r>
              <a:rPr lang="ru-RU" dirty="0" smtClean="0"/>
              <a:t> руб.</a:t>
            </a:r>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 1 января 2014 г.</a:t>
            </a:r>
            <a:endParaRPr lang="ru-RU" dirty="0"/>
          </a:p>
        </p:txBody>
      </p:sp>
      <p:sp>
        <p:nvSpPr>
          <p:cNvPr id="3" name="Содержимое 2"/>
          <p:cNvSpPr>
            <a:spLocks noGrp="1"/>
          </p:cNvSpPr>
          <p:nvPr>
            <p:ph idx="1"/>
          </p:nvPr>
        </p:nvSpPr>
        <p:spPr>
          <a:xfrm>
            <a:off x="500034" y="1447800"/>
            <a:ext cx="8433654" cy="4800600"/>
          </a:xfrm>
        </p:spPr>
        <p:txBody>
          <a:bodyPr/>
          <a:lstStyle/>
          <a:p>
            <a:r>
              <a:rPr lang="ru-RU" dirty="0" smtClean="0"/>
              <a:t>В случае приостановки операций по счету налогоплательщика в одном банке другим банкам запрещено открывать новые счета данному лицу (п. 12 ст. 76 НК РФ). </a:t>
            </a:r>
            <a:endParaRPr lang="ru-RU" dirty="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74638"/>
            <a:ext cx="8505092" cy="1143000"/>
          </a:xfrm>
        </p:spPr>
        <p:txBody>
          <a:bodyPr>
            <a:normAutofit/>
          </a:bodyPr>
          <a:lstStyle/>
          <a:p>
            <a:r>
              <a:rPr lang="ru-RU" sz="3200" b="1" dirty="0" smtClean="0"/>
              <a:t>Упрощенная система налогообложения (гл. 26.2 НК РФ) с 1 января 2014</a:t>
            </a:r>
            <a:endParaRPr lang="ru-RU" sz="3200" dirty="0"/>
          </a:p>
        </p:txBody>
      </p:sp>
      <p:sp>
        <p:nvSpPr>
          <p:cNvPr id="3" name="Содержимое 2"/>
          <p:cNvSpPr>
            <a:spLocks noGrp="1"/>
          </p:cNvSpPr>
          <p:nvPr>
            <p:ph idx="1"/>
          </p:nvPr>
        </p:nvSpPr>
        <p:spPr>
          <a:xfrm>
            <a:off x="285720" y="1447800"/>
            <a:ext cx="8647968" cy="4800600"/>
          </a:xfrm>
        </p:spPr>
        <p:txBody>
          <a:bodyPr>
            <a:normAutofit fontScale="77500" lnSpcReduction="20000"/>
          </a:bodyPr>
          <a:lstStyle/>
          <a:p>
            <a:r>
              <a:rPr lang="ru-RU" b="1" dirty="0" err="1" smtClean="0"/>
              <a:t>Микрофинансовые</a:t>
            </a:r>
            <a:r>
              <a:rPr lang="ru-RU" b="1" dirty="0" smtClean="0"/>
              <a:t> организации не вправе применять УСН</a:t>
            </a:r>
            <a:endParaRPr lang="ru-RU" dirty="0" smtClean="0"/>
          </a:p>
          <a:p>
            <a:r>
              <a:rPr lang="ru-RU" dirty="0" smtClean="0"/>
              <a:t> </a:t>
            </a:r>
          </a:p>
          <a:p>
            <a:r>
              <a:rPr lang="ru-RU" dirty="0" smtClean="0"/>
              <a:t>С 1 января 2014 г. вступили в силу внесенные в Налоговый кодекс РФ поправки, которые касаются </a:t>
            </a:r>
            <a:r>
              <a:rPr lang="ru-RU" dirty="0" err="1" smtClean="0"/>
              <a:t>микрофинансовых</a:t>
            </a:r>
            <a:r>
              <a:rPr lang="ru-RU" dirty="0" smtClean="0"/>
              <a:t> организаций. Напомним, что такой организацией является юридическое лицо, осуществляющее </a:t>
            </a:r>
            <a:r>
              <a:rPr lang="ru-RU" dirty="0" err="1" smtClean="0"/>
              <a:t>микрофинансовую</a:t>
            </a:r>
            <a:r>
              <a:rPr lang="ru-RU" dirty="0" smtClean="0"/>
              <a:t> деятельность, в частности предоставляющее займы в размере не более 1 </a:t>
            </a:r>
            <a:r>
              <a:rPr lang="ru-RU" dirty="0" err="1" smtClean="0"/>
              <a:t>млн</a:t>
            </a:r>
            <a:r>
              <a:rPr lang="ru-RU" dirty="0" smtClean="0"/>
              <a:t> руб. (п. п. 1 - 3 ч. 1 ст. 2 Федерального закона от 02.07.2010 N 151-ФЗ "О </a:t>
            </a:r>
            <a:r>
              <a:rPr lang="ru-RU" dirty="0" err="1" smtClean="0"/>
              <a:t>микрофинансовой</a:t>
            </a:r>
            <a:r>
              <a:rPr lang="ru-RU" dirty="0" smtClean="0"/>
              <a:t> деятельности и </a:t>
            </a:r>
            <a:r>
              <a:rPr lang="ru-RU" dirty="0" err="1" smtClean="0"/>
              <a:t>микрофинансовых</a:t>
            </a:r>
            <a:r>
              <a:rPr lang="ru-RU" dirty="0" smtClean="0"/>
              <a:t> организациях").</a:t>
            </a:r>
          </a:p>
          <a:p>
            <a:r>
              <a:rPr lang="ru-RU" dirty="0" smtClean="0"/>
              <a:t>С указанной даты </a:t>
            </a:r>
            <a:r>
              <a:rPr lang="ru-RU" dirty="0" err="1" smtClean="0"/>
              <a:t>микрофинансовые</a:t>
            </a:r>
            <a:r>
              <a:rPr lang="ru-RU" dirty="0" smtClean="0"/>
              <a:t> организации не вправе применять УСН (</a:t>
            </a:r>
            <a:r>
              <a:rPr lang="ru-RU" dirty="0" err="1" smtClean="0"/>
              <a:t>подп</a:t>
            </a:r>
            <a:r>
              <a:rPr lang="ru-RU" dirty="0" smtClean="0"/>
              <a:t>. 20 п. 3 ст. 346.12 НК РФ).</a:t>
            </a:r>
          </a:p>
          <a:p>
            <a:endParaRPr lang="ru-RU"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
            </a:r>
            <a:br>
              <a:rPr lang="ru-RU" dirty="0" smtClean="0"/>
            </a:br>
            <a:r>
              <a:rPr lang="ru-RU" sz="3600" b="1" dirty="0" smtClean="0"/>
              <a:t>Единый налог на вмененный доход (глава 26.3 НК РФ) с 1 января 2014 г.</a:t>
            </a:r>
            <a:endParaRPr lang="ru-RU" sz="3600" dirty="0"/>
          </a:p>
        </p:txBody>
      </p:sp>
      <p:sp>
        <p:nvSpPr>
          <p:cNvPr id="3" name="Содержимое 2"/>
          <p:cNvSpPr>
            <a:spLocks noGrp="1"/>
          </p:cNvSpPr>
          <p:nvPr>
            <p:ph idx="1"/>
          </p:nvPr>
        </p:nvSpPr>
        <p:spPr>
          <a:xfrm>
            <a:off x="785786" y="1447800"/>
            <a:ext cx="8147902" cy="4800600"/>
          </a:xfrm>
        </p:spPr>
        <p:txBody>
          <a:bodyPr>
            <a:normAutofit fontScale="70000" lnSpcReduction="20000"/>
          </a:bodyPr>
          <a:lstStyle/>
          <a:p>
            <a:r>
              <a:rPr lang="ru-RU" b="1" dirty="0" smtClean="0"/>
              <a:t>На 2014 г. установлен коэффициент-дефлятор,</a:t>
            </a:r>
            <a:endParaRPr lang="ru-RU" dirty="0" smtClean="0"/>
          </a:p>
          <a:p>
            <a:r>
              <a:rPr lang="ru-RU" b="1" dirty="0" smtClean="0"/>
              <a:t>на который умножается базовая доходность</a:t>
            </a:r>
            <a:endParaRPr lang="ru-RU" dirty="0" smtClean="0"/>
          </a:p>
          <a:p>
            <a:r>
              <a:rPr lang="ru-RU" dirty="0" smtClean="0"/>
              <a:t> </a:t>
            </a:r>
          </a:p>
          <a:p>
            <a:r>
              <a:rPr lang="ru-RU" dirty="0" smtClean="0"/>
              <a:t>В соответствии с п. 3 ст. 346.29 НК РФ для исчисления суммы ЕНВД в зависимости от вида предпринимательской деятельности используются предусмотренные указанным пунктом физические показатели, характеризующие определенный вид предпринимательской деятельности, и базовая доходность. Согласно п. 4 ст. 346.29 НК РФ базовая доходность корректируется (умножается), в частности, на коэффициент К1, называемый коэффициент-дефлятор.</a:t>
            </a:r>
          </a:p>
          <a:p>
            <a:r>
              <a:rPr lang="ru-RU" dirty="0" smtClean="0"/>
              <a:t>Приказом Минэкономразвития России от 07.11.2013 N 652 утверждены коэффициенты-дефляторы на 2014 г.</a:t>
            </a:r>
          </a:p>
          <a:p>
            <a:r>
              <a:rPr lang="ru-RU" dirty="0" smtClean="0"/>
              <a:t>Для целей применения ЕНВД его значение составляет 1,672.</a:t>
            </a:r>
          </a:p>
          <a:p>
            <a:endParaRPr lang="ru-RU" dirty="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4348" y="274638"/>
            <a:ext cx="8219340" cy="1143000"/>
          </a:xfrm>
        </p:spPr>
        <p:txBody>
          <a:bodyPr>
            <a:normAutofit/>
          </a:bodyPr>
          <a:lstStyle/>
          <a:p>
            <a:r>
              <a:rPr lang="ru-RU" sz="3200" b="1" dirty="0" smtClean="0"/>
              <a:t>Единый налог на вмененный доход (глава 26.3 НК РФ) с 1 января 2014 г.</a:t>
            </a:r>
            <a:endParaRPr lang="ru-RU" sz="3200" dirty="0"/>
          </a:p>
        </p:txBody>
      </p:sp>
      <p:sp>
        <p:nvSpPr>
          <p:cNvPr id="3" name="Содержимое 2"/>
          <p:cNvSpPr>
            <a:spLocks noGrp="1"/>
          </p:cNvSpPr>
          <p:nvPr>
            <p:ph idx="1"/>
          </p:nvPr>
        </p:nvSpPr>
        <p:spPr/>
        <p:txBody>
          <a:bodyPr>
            <a:normAutofit fontScale="85000" lnSpcReduction="10000"/>
          </a:bodyPr>
          <a:lstStyle/>
          <a:p>
            <a:r>
              <a:rPr lang="ru-RU" b="1" dirty="0" smtClean="0"/>
              <a:t>Освобождение от налога на имущество организаций при применении ЕНВД не распространяется на объекты, налоговая база по которым определяется как их кадастровая стоимость</a:t>
            </a:r>
            <a:endParaRPr lang="ru-RU" dirty="0" smtClean="0"/>
          </a:p>
          <a:p>
            <a:r>
              <a:rPr lang="ru-RU" dirty="0" smtClean="0"/>
              <a:t> </a:t>
            </a:r>
          </a:p>
          <a:p>
            <a:r>
              <a:rPr lang="ru-RU" dirty="0" smtClean="0"/>
              <a:t>Организации, применяющие </a:t>
            </a:r>
            <a:r>
              <a:rPr lang="ru-RU" dirty="0" err="1" smtClean="0"/>
              <a:t>спецрежим</a:t>
            </a:r>
            <a:r>
              <a:rPr lang="ru-RU" dirty="0" smtClean="0"/>
              <a:t> в виде уплаты ЕНВД, освобождаются от уплаты налога на имущество организаций (п. 4 ст. 346.26 НК РФ). Такое освобождение касается только объектов, используемых в деятельности, облагаемой данным налогом.</a:t>
            </a:r>
          </a:p>
          <a:p>
            <a:endParaRPr lang="ru-RU" dirty="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4348" y="274638"/>
            <a:ext cx="8219340" cy="1143000"/>
          </a:xfrm>
        </p:spPr>
        <p:txBody>
          <a:bodyPr>
            <a:noAutofit/>
          </a:bodyPr>
          <a:lstStyle/>
          <a:p>
            <a:r>
              <a:rPr lang="ru-RU" sz="3200" b="1" dirty="0" smtClean="0"/>
              <a:t>Патентная система налогообложения (гл. 26.5 НК РФ) </a:t>
            </a:r>
            <a:r>
              <a:rPr lang="ru-RU" sz="3200" dirty="0" smtClean="0"/>
              <a:t>с</a:t>
            </a:r>
            <a:r>
              <a:rPr lang="ru-RU" sz="3200" b="1" dirty="0" smtClean="0"/>
              <a:t> 1 января 2014 г.</a:t>
            </a:r>
            <a:endParaRPr lang="ru-RU" sz="3200" dirty="0"/>
          </a:p>
        </p:txBody>
      </p:sp>
      <p:sp>
        <p:nvSpPr>
          <p:cNvPr id="3" name="Содержимое 2"/>
          <p:cNvSpPr>
            <a:spLocks noGrp="1"/>
          </p:cNvSpPr>
          <p:nvPr>
            <p:ph idx="1"/>
          </p:nvPr>
        </p:nvSpPr>
        <p:spPr>
          <a:xfrm>
            <a:off x="785786" y="1447800"/>
            <a:ext cx="8147902" cy="4800600"/>
          </a:xfrm>
        </p:spPr>
        <p:txBody>
          <a:bodyPr>
            <a:normAutofit fontScale="92500" lnSpcReduction="10000"/>
          </a:bodyPr>
          <a:lstStyle/>
          <a:p>
            <a:pPr>
              <a:buNone/>
            </a:pPr>
            <a:r>
              <a:rPr lang="ru-RU" b="1" dirty="0" smtClean="0"/>
              <a:t>Скорректированы порядок и условия начала и прекращения применения патентной системы налогообложения</a:t>
            </a:r>
            <a:endParaRPr lang="ru-RU" dirty="0" smtClean="0"/>
          </a:p>
          <a:p>
            <a:pPr>
              <a:buNone/>
            </a:pPr>
            <a:r>
              <a:rPr lang="ru-RU" dirty="0" smtClean="0"/>
              <a:t> </a:t>
            </a:r>
          </a:p>
          <a:p>
            <a:r>
              <a:rPr lang="ru-RU" dirty="0" smtClean="0"/>
              <a:t>В Налоговом кодексе РФ (в редакции, действовавшей до 2 января 2014 г.) было установлено, что патент выдается индивидуальному предпринимателю по месту его постановки на учет в качестве налогоплательщика, применяющего ПСН (</a:t>
            </a:r>
            <a:r>
              <a:rPr lang="ru-RU" dirty="0" err="1" smtClean="0"/>
              <a:t>абз</a:t>
            </a:r>
            <a:r>
              <a:rPr lang="ru-RU" dirty="0" smtClean="0"/>
              <a:t>. 3 п. 1 ст. 346.45 НК РФ).</a:t>
            </a:r>
          </a:p>
          <a:p>
            <a:endParaRPr lang="ru-RU" dirty="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smtClean="0"/>
              <a:t>Патентная система налогообложения (гл. 26.5 НК РФ) </a:t>
            </a:r>
            <a:r>
              <a:rPr lang="ru-RU" sz="3200" dirty="0" smtClean="0"/>
              <a:t>с</a:t>
            </a:r>
            <a:r>
              <a:rPr lang="ru-RU" sz="3200" b="1" dirty="0" smtClean="0"/>
              <a:t> 1 января 2014 г.</a:t>
            </a:r>
            <a:endParaRPr lang="ru-RU" sz="3200" dirty="0"/>
          </a:p>
        </p:txBody>
      </p:sp>
      <p:sp>
        <p:nvSpPr>
          <p:cNvPr id="3" name="Содержимое 2"/>
          <p:cNvSpPr>
            <a:spLocks noGrp="1"/>
          </p:cNvSpPr>
          <p:nvPr>
            <p:ph idx="1"/>
          </p:nvPr>
        </p:nvSpPr>
        <p:spPr/>
        <p:txBody>
          <a:bodyPr/>
          <a:lstStyle/>
          <a:p>
            <a:r>
              <a:rPr lang="ru-RU" b="1" dirty="0" smtClean="0"/>
              <a:t>Дополнен порядок постановки и снятия с учета предпринимателя в качестве плательщика, применяющего патентную систему налогообложения</a:t>
            </a:r>
            <a:endParaRPr lang="ru-RU" dirty="0" smtClean="0"/>
          </a:p>
          <a:p>
            <a:endParaRPr lang="ru-RU" dirty="0"/>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85786" y="274638"/>
            <a:ext cx="8147902" cy="1143000"/>
          </a:xfrm>
        </p:spPr>
        <p:txBody>
          <a:bodyPr>
            <a:normAutofit/>
          </a:bodyPr>
          <a:lstStyle/>
          <a:p>
            <a:r>
              <a:rPr lang="ru-RU" sz="3200" b="1" dirty="0" smtClean="0"/>
              <a:t>Патентная система налогообложения (гл. 26.5 НК РФ) </a:t>
            </a:r>
            <a:r>
              <a:rPr lang="ru-RU" sz="3200" dirty="0" smtClean="0"/>
              <a:t>с</a:t>
            </a:r>
            <a:r>
              <a:rPr lang="ru-RU" sz="3200" b="1" dirty="0" smtClean="0"/>
              <a:t> 1 января 2014 г.</a:t>
            </a:r>
            <a:endParaRPr lang="ru-RU" sz="3200" dirty="0"/>
          </a:p>
        </p:txBody>
      </p:sp>
      <p:sp>
        <p:nvSpPr>
          <p:cNvPr id="3" name="Содержимое 2"/>
          <p:cNvSpPr>
            <a:spLocks noGrp="1"/>
          </p:cNvSpPr>
          <p:nvPr>
            <p:ph idx="1"/>
          </p:nvPr>
        </p:nvSpPr>
        <p:spPr>
          <a:xfrm>
            <a:off x="928662" y="1447800"/>
            <a:ext cx="8005026" cy="4800600"/>
          </a:xfrm>
        </p:spPr>
        <p:txBody>
          <a:bodyPr>
            <a:normAutofit fontScale="92500" lnSpcReduction="10000"/>
          </a:bodyPr>
          <a:lstStyle/>
          <a:p>
            <a:pPr>
              <a:buNone/>
            </a:pPr>
            <a:r>
              <a:rPr lang="ru-RU" b="1" dirty="0" smtClean="0"/>
              <a:t>Проиндексированы минимальный и максимальный размеры потенциально возможного к получению годового дохода</a:t>
            </a:r>
            <a:endParaRPr lang="ru-RU" dirty="0" smtClean="0"/>
          </a:p>
          <a:p>
            <a:pPr>
              <a:buNone/>
            </a:pPr>
            <a:r>
              <a:rPr lang="ru-RU" dirty="0" smtClean="0"/>
              <a:t> </a:t>
            </a:r>
          </a:p>
          <a:p>
            <a:r>
              <a:rPr lang="ru-RU" dirty="0" smtClean="0"/>
              <a:t>Согласно п. 7 ст. 346.43 НК РФ минимальный размер потенциально возможного к получению индивидуальным предпринимателем годового дохода не может быть меньше 100 тыс. руб., а его максимальный размер не может превышать 1 млн. руб. </a:t>
            </a:r>
            <a:endParaRPr lang="ru-RU" dirty="0"/>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smtClean="0"/>
              <a:t>Патентная система налогообложения (гл. 26.5 НК РФ) </a:t>
            </a:r>
            <a:r>
              <a:rPr lang="ru-RU" sz="3200" dirty="0" smtClean="0"/>
              <a:t>с</a:t>
            </a:r>
            <a:r>
              <a:rPr lang="ru-RU" sz="3200" b="1" dirty="0" smtClean="0"/>
              <a:t> 1 января 2014 г.</a:t>
            </a:r>
            <a:endParaRPr lang="ru-RU" sz="3200" dirty="0"/>
          </a:p>
        </p:txBody>
      </p:sp>
      <p:sp>
        <p:nvSpPr>
          <p:cNvPr id="3" name="Содержимое 2"/>
          <p:cNvSpPr>
            <a:spLocks noGrp="1"/>
          </p:cNvSpPr>
          <p:nvPr>
            <p:ph idx="1"/>
          </p:nvPr>
        </p:nvSpPr>
        <p:spPr/>
        <p:txBody>
          <a:bodyPr/>
          <a:lstStyle/>
          <a:p>
            <a:pPr>
              <a:buNone/>
            </a:pPr>
            <a:r>
              <a:rPr lang="ru-RU" b="1" dirty="0" smtClean="0"/>
              <a:t>Заявления на получение патентов, действующих с 1 января 2015 г., необходимо подавать по обязательной форме</a:t>
            </a:r>
            <a:endParaRPr lang="ru-RU" dirty="0" smtClean="0"/>
          </a:p>
          <a:p>
            <a:pPr>
              <a:buNone/>
            </a:pPr>
            <a:r>
              <a:rPr lang="ru-RU" dirty="0" smtClean="0"/>
              <a:t> </a:t>
            </a:r>
          </a:p>
          <a:p>
            <a:r>
              <a:rPr lang="ru-RU" dirty="0" smtClean="0"/>
              <a:t>С 22 августа 2014 г. расширились полномочия ФНС России в сфере патентной системы налогообложения. </a:t>
            </a:r>
            <a:endParaRPr lang="ru-RU" dirty="0"/>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
            </a:r>
            <a:br>
              <a:rPr lang="ru-RU" b="1" dirty="0" smtClean="0"/>
            </a:br>
            <a:r>
              <a:rPr lang="ru-RU" b="1" dirty="0" smtClean="0"/>
              <a:t/>
            </a:r>
            <a:br>
              <a:rPr lang="ru-RU" b="1" dirty="0" smtClean="0"/>
            </a:br>
            <a:r>
              <a:rPr lang="ru-RU" b="1" dirty="0" smtClean="0"/>
              <a:t>Транспортный налог (гл. 28 НК РФ) с 1 января 2014 г.</a:t>
            </a:r>
            <a:r>
              <a:rPr lang="ru-RU" dirty="0" smtClean="0"/>
              <a:t/>
            </a:r>
            <a:br>
              <a:rPr lang="ru-RU" dirty="0" smtClean="0"/>
            </a:br>
            <a:r>
              <a:rPr lang="ru-RU" dirty="0" smtClean="0"/>
              <a:t> </a:t>
            </a:r>
            <a:br>
              <a:rPr lang="ru-RU" dirty="0" smtClean="0"/>
            </a:br>
            <a:endParaRPr lang="ru-RU" dirty="0"/>
          </a:p>
        </p:txBody>
      </p:sp>
      <p:sp>
        <p:nvSpPr>
          <p:cNvPr id="3" name="Содержимое 2"/>
          <p:cNvSpPr>
            <a:spLocks noGrp="1"/>
          </p:cNvSpPr>
          <p:nvPr>
            <p:ph idx="1"/>
          </p:nvPr>
        </p:nvSpPr>
        <p:spPr/>
        <p:txBody>
          <a:bodyPr>
            <a:normAutofit fontScale="92500" lnSpcReduction="20000"/>
          </a:bodyPr>
          <a:lstStyle/>
          <a:p>
            <a:pPr>
              <a:buNone/>
            </a:pPr>
            <a:r>
              <a:rPr lang="ru-RU" b="1" dirty="0" smtClean="0"/>
              <a:t>Введены повышающие коэффициенты для расчета транспортного налога в отношении дорогих автомобилей</a:t>
            </a:r>
            <a:endParaRPr lang="ru-RU" dirty="0" smtClean="0"/>
          </a:p>
          <a:p>
            <a:pPr>
              <a:buNone/>
            </a:pPr>
            <a:r>
              <a:rPr lang="ru-RU" dirty="0" smtClean="0"/>
              <a:t> </a:t>
            </a:r>
          </a:p>
          <a:p>
            <a:r>
              <a:rPr lang="ru-RU" dirty="0" smtClean="0"/>
              <a:t>С 1 января 2014 г. п. 2 ст. 362 НК РФ дополнен положениями, устанавливающими, в частности, следующее: при исчислении суммы налога в отношении отдельных категорий легковых автомобилей должен применяться повышающий коэффициент (</a:t>
            </a:r>
            <a:r>
              <a:rPr lang="ru-RU" dirty="0" err="1" smtClean="0"/>
              <a:t>абз</a:t>
            </a:r>
            <a:r>
              <a:rPr lang="ru-RU" dirty="0" smtClean="0"/>
              <a:t>. 3 указанного пункта).</a:t>
            </a:r>
          </a:p>
          <a:p>
            <a:endParaRPr lang="ru-RU" dirty="0"/>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Транспортный налог (гл. 28 НК РФ) с 1 января 2014 г.</a:t>
            </a:r>
            <a:endParaRPr lang="ru-RU" dirty="0"/>
          </a:p>
        </p:txBody>
      </p:sp>
      <p:sp>
        <p:nvSpPr>
          <p:cNvPr id="3" name="Содержимое 2"/>
          <p:cNvSpPr>
            <a:spLocks noGrp="1"/>
          </p:cNvSpPr>
          <p:nvPr>
            <p:ph idx="1"/>
          </p:nvPr>
        </p:nvSpPr>
        <p:spPr/>
        <p:txBody>
          <a:bodyPr/>
          <a:lstStyle/>
          <a:p>
            <a:r>
              <a:rPr lang="ru-RU" b="1" dirty="0" smtClean="0"/>
              <a:t>Дополнен перечень транспортных средств, не являющихся объектами обложения транспортным налогом</a:t>
            </a:r>
            <a:endParaRPr lang="ru-RU" dirty="0" smtClean="0"/>
          </a:p>
          <a:p>
            <a:endParaRPr lang="ru-RU" dirty="0"/>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200" b="1" dirty="0" smtClean="0"/>
              <a:t>Налог на имущество организаций (гл. 30 НК РФ) с 1 января 2014 г.</a:t>
            </a:r>
            <a:endParaRPr lang="ru-RU" sz="3200" dirty="0"/>
          </a:p>
        </p:txBody>
      </p:sp>
      <p:sp>
        <p:nvSpPr>
          <p:cNvPr id="3" name="Содержимое 2"/>
          <p:cNvSpPr>
            <a:spLocks noGrp="1"/>
          </p:cNvSpPr>
          <p:nvPr>
            <p:ph idx="1"/>
          </p:nvPr>
        </p:nvSpPr>
        <p:spPr/>
        <p:txBody>
          <a:bodyPr/>
          <a:lstStyle/>
          <a:p>
            <a:r>
              <a:rPr lang="ru-RU" b="1" dirty="0" smtClean="0"/>
              <a:t>Выделен ряд объектов недвижимости, в отношении которых база по налогу на имущество организаций может определяться как кадастровая стоимость</a:t>
            </a:r>
            <a:endParaRPr lang="ru-RU" dirty="0" smtClean="0"/>
          </a:p>
          <a:p>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1452</TotalTime>
  <Words>16056</Words>
  <Application>Microsoft Office PowerPoint</Application>
  <PresentationFormat>Экран (4:3)</PresentationFormat>
  <Paragraphs>908</Paragraphs>
  <Slides>236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236</vt:i4>
      </vt:variant>
    </vt:vector>
  </HeadingPairs>
  <TitlesOfParts>
    <vt:vector size="237" baseType="lpstr">
      <vt:lpstr>Солнцестояние</vt:lpstr>
      <vt:lpstr>Обзор основных изменений НК РФ за 2014-2016 годы </vt:lpstr>
      <vt:lpstr>План</vt:lpstr>
      <vt:lpstr>2014</vt:lpstr>
      <vt:lpstr>с 1 января 2014 г.</vt:lpstr>
      <vt:lpstr>с 1 января 2014 г.</vt:lpstr>
      <vt:lpstr>с 1 января 2014 г.</vt:lpstr>
      <vt:lpstr>с 1 января 2014 г.</vt:lpstr>
      <vt:lpstr>с 1 января 2014 г.</vt:lpstr>
      <vt:lpstr>с 1 января 2014 г.</vt:lpstr>
      <vt:lpstr>с 1 января 2014 г.</vt:lpstr>
      <vt:lpstr>с 1 января 2014 г.</vt:lpstr>
      <vt:lpstr>с 1 января 2014 г.</vt:lpstr>
      <vt:lpstr>с 1 января 2014 г.</vt:lpstr>
      <vt:lpstr>с 1 января 2014 г.</vt:lpstr>
      <vt:lpstr>с 1 января 2014 г.</vt:lpstr>
      <vt:lpstr>с 1 января 2014 г.</vt:lpstr>
      <vt:lpstr>с 1 января 2014 г.</vt:lpstr>
      <vt:lpstr>с 1 января 2014 г.</vt:lpstr>
      <vt:lpstr>с 1 января 2014 г.</vt:lpstr>
      <vt:lpstr>с 1 января 2014 г.</vt:lpstr>
      <vt:lpstr>Налог на добавленную стоимость (гл. 21 НК РФ) с 1 января 2014 г. </vt:lpstr>
      <vt:lpstr>Налог на добавленную стоимость (гл. 21 НК РФ) с 1 января 2014 г.</vt:lpstr>
      <vt:lpstr>Налог на добавленную стоимость (гл. 21 НК РФ) с 1 января 2014 г.</vt:lpstr>
      <vt:lpstr>Налог на добавленную стоимость (гл. 21 НК РФ) с 1 января 2014 г.</vt:lpstr>
      <vt:lpstr>Налог на добавленную стоимость (гл. 21 НК РФ) с 1 января 2014 г.</vt:lpstr>
      <vt:lpstr>Налог на добавленную стоимость (гл. 21 НК РФ) с 1 января 2014 г.</vt:lpstr>
      <vt:lpstr>Налог на добавленную стоимость (гл. 21 НК РФ) с 1 января 2014 г.</vt:lpstr>
      <vt:lpstr>с 1 января 2014 г.</vt:lpstr>
      <vt:lpstr>Налог на добавленную стоимость (гл. 21 НК РФ) с 1 января 2014 г.</vt:lpstr>
      <vt:lpstr>Налог на добавленную стоимость (гл. 21 НК РФ) с 1 января 2014 г.</vt:lpstr>
      <vt:lpstr>Налог на добавленную стоимость (гл. 21 НК РФ) с 1 января 2014 г.</vt:lpstr>
      <vt:lpstr>Налог на добавленную стоимость (гл. 21 НК РФ) с 1 января 2014 г.</vt:lpstr>
      <vt:lpstr>Налог на добавленную стоимость (гл. 21 НК РФ) с 1 января 2014 г.</vt:lpstr>
      <vt:lpstr>Налог на добавленную стоимость (гл. 21 НК РФ) с 1 января 2014 г.</vt:lpstr>
      <vt:lpstr>Налог на добавленную стоимость (гл. 21 НК РФ) с 1 января 2014 г.</vt:lpstr>
      <vt:lpstr>Налог на добавленную стоимость (гл. 21 НК РФ) с 1 января 2014 г.</vt:lpstr>
      <vt:lpstr>Налог на добавленную стоимость (гл. 21 НК РФ) с 1 января 2014 г.</vt:lpstr>
      <vt:lpstr>Акцизы (гл. 22 НК РФ) с 1 января 2014 г.</vt:lpstr>
      <vt:lpstr>Акцизы (гл. 22 НК РФ) с 1 января 2014 г.</vt:lpstr>
      <vt:lpstr>Акцизы (гл. 22 НК РФ) с 1 января 2014 г.</vt:lpstr>
      <vt:lpstr>Акцизы (гл. 22 НК РФ) с 1 января 2014 г.</vt:lpstr>
      <vt:lpstr>Акцизы (гл. 22 НК РФ) с 1 января 2014 г.</vt:lpstr>
      <vt:lpstr>Акцизы (гл. 22 НК РФ) с 1 января 2014 г.</vt:lpstr>
      <vt:lpstr>Акцизы (гл. 22 НК РФ) с 1 января 2014 г.</vt:lpstr>
      <vt:lpstr>Акцизы (гл. 22 НК РФ) с 1 января 2014 г.</vt:lpstr>
      <vt:lpstr>Налог на доходы физических лиц (гл. 23 НК РФ) с 1 января 2014 г.</vt:lpstr>
      <vt:lpstr>Налог на доходы физических лиц (гл. 23 НК РФ) с 1 января 2014 г.</vt:lpstr>
      <vt:lpstr>Налог на доходы физических лиц (гл. 23 НК РФ) с 1 января 2014 г.</vt:lpstr>
      <vt:lpstr>Налог на доходы физических лиц (гл. 23 НК РФ) с 1 января 2014 г.</vt:lpstr>
      <vt:lpstr>Налог на доходы физических лиц (гл. 23 НК РФ) с 1 января 2014 г.</vt:lpstr>
      <vt:lpstr>Налог на доходы физических лиц (гл. 23 НК РФ) с 1 января 2014 г.</vt:lpstr>
      <vt:lpstr>Налог на прибыль организаций (гл. 25 НК РФ) с 1 января 2014 г.</vt:lpstr>
      <vt:lpstr>Налог на прибыль организаций (гл. 25 НК РФ) с 1 января 2014 г.</vt:lpstr>
      <vt:lpstr>Налог на прибыль организаций (гл. 25 НК РФ) с 1 января 2014 г.</vt:lpstr>
      <vt:lpstr>Налог на прибыль организаций (гл. 25 НК РФ) с 1 января 2014 г.</vt:lpstr>
      <vt:lpstr>Налог на прибыль организаций (гл. 25 НК РФ) с 1 января 2014 г.</vt:lpstr>
      <vt:lpstr>Налог на прибыль организаций (гл. 25 НК РФ) с 1 января 2014 г.</vt:lpstr>
      <vt:lpstr>Налог на прибыль организаций (гл. 25 НК РФ) с 1 января 2014 г.</vt:lpstr>
      <vt:lpstr>Налог на прибыль организаций (гл. 25 НК РФ) с 1 января 2014 г.</vt:lpstr>
      <vt:lpstr>Налог на прибыль организаций (гл. 25 НК РФ) с 1 января 2014 г.</vt:lpstr>
      <vt:lpstr>Налог на прибыль организаций (гл. 25 НК РФ) с 1 января 2014 г.</vt:lpstr>
      <vt:lpstr>Налог на прибыль организаций (гл. 25 НК РФ) с 1 января 2014 г.</vt:lpstr>
      <vt:lpstr>Налог на прибыль организаций (гл. 25 НК РФ) с 1 января 2014 г.</vt:lpstr>
      <vt:lpstr>Налог на прибыль организаций (гл. 25 НК РФ) с 1 января 2014 г.</vt:lpstr>
      <vt:lpstr>Налог на прибыль организаций (гл. 25 НК РФ) с 1 января 2014 г.</vt:lpstr>
      <vt:lpstr>Налог на прибыль организаций (гл. 25 НК РФ) с 1 января 2014 г.</vt:lpstr>
      <vt:lpstr>Налог на прибыль организаций (гл. 25 НК РФ) с 1 января 2014 г.</vt:lpstr>
      <vt:lpstr>Налог на прибыль организаций (гл. 25 НК РФ) с 1 января 2014 г.</vt:lpstr>
      <vt:lpstr>Налог на прибыль организаций (гл. 25 НК РФ) с 1 января 2014 г.</vt:lpstr>
      <vt:lpstr>Налог на прибыль организаций (гл. 25 НК РФ) с 1 января 2014 г.</vt:lpstr>
      <vt:lpstr>Налог на прибыль организаций (гл. 25 НК РФ) с 1 января 2014 г.</vt:lpstr>
      <vt:lpstr>Налог на прибыль организаций (гл. 25 НК РФ) с 1 января 2014 г.</vt:lpstr>
      <vt:lpstr>Налог на прибыль организаций (гл. 25 НК РФ) с 1 января 2014 г.</vt:lpstr>
      <vt:lpstr>Налог на прибыль организаций (гл. 25 НК РФ) с 1 января 2014 г.</vt:lpstr>
      <vt:lpstr>Налог на прибыль организаций (гл. 25 НК РФ) с 1 января 2014 г.</vt:lpstr>
      <vt:lpstr>Налог на прибыль организаций (гл. 25 НК РФ) с 1 января 2014 г.</vt:lpstr>
      <vt:lpstr>Налог на прибыль организаций (гл. 25 НК РФ) с 1 января 2014 г.</vt:lpstr>
      <vt:lpstr>Налог на прибыль организаций (гл. 25 НК РФ) с 1 января 2014 г.</vt:lpstr>
      <vt:lpstr>Налог на прибыль организаций (гл. 25 НК РФ) с 1 января 2014 г.</vt:lpstr>
      <vt:lpstr>Налог на прибыль организаций (гл. 25 НК РФ) с 1 января 2014 г.</vt:lpstr>
      <vt:lpstr>Налог на прибыль организаций (гл. 25 НК РФ) с 1 января 2014 г.</vt:lpstr>
      <vt:lpstr>Государственная пошлина (гл. 25.3 НК РФ) с 1 января 2014 г.</vt:lpstr>
      <vt:lpstr>Государственная пошлина (гл. 25.3 НК РФ) с 1 января 2014 г.</vt:lpstr>
      <vt:lpstr>Государственная пошлина (гл. 25.3 НК РФ) с 1 января 2014 г.</vt:lpstr>
      <vt:lpstr>Налог на добычу полезных ископаемых (гл. 26 НК РФ) с 1 января 2014 </vt:lpstr>
      <vt:lpstr>Налог на добычу полезных ископаемых (гл. 26 НК РФ) с 1 января 2014</vt:lpstr>
      <vt:lpstr>Единый сельскохозяйственный налог (гл. 26.1 НК РФ) с 1 января 2014  </vt:lpstr>
      <vt:lpstr>Единый сельскохозяйственный налог (гл. 26.1 НК РФ) с 1 января 2014</vt:lpstr>
      <vt:lpstr>Упрощенная система налогообложения (гл. 26.2 НК РФ) с 1 января 2014</vt:lpstr>
      <vt:lpstr>Упрощенная система налогообложения (гл. 26.2 НК РФ) с 1 января 2014</vt:lpstr>
      <vt:lpstr> Единый налог на вмененный доход (глава 26.3 НК РФ) с 1 января 2014 г.</vt:lpstr>
      <vt:lpstr>Единый налог на вмененный доход (глава 26.3 НК РФ) с 1 января 2014 г.</vt:lpstr>
      <vt:lpstr>Патентная система налогообложения (гл. 26.5 НК РФ) с 1 января 2014 г.</vt:lpstr>
      <vt:lpstr>Патентная система налогообложения (гл. 26.5 НК РФ) с 1 января 2014 г.</vt:lpstr>
      <vt:lpstr>Патентная система налогообложения (гл. 26.5 НК РФ) с 1 января 2014 г.</vt:lpstr>
      <vt:lpstr>Патентная система налогообложения (гл. 26.5 НК РФ) с 1 января 2014 г.</vt:lpstr>
      <vt:lpstr>  Транспортный налог (гл. 28 НК РФ) с 1 января 2014 г.   </vt:lpstr>
      <vt:lpstr>Транспортный налог (гл. 28 НК РФ) с 1 января 2014 г.</vt:lpstr>
      <vt:lpstr>Налог на имущество организаций (гл. 30 НК РФ) с 1 января 2014 г.</vt:lpstr>
      <vt:lpstr>Налог на имущество организаций (гл. 30 НК РФ) с 1 января 2014 г.</vt:lpstr>
      <vt:lpstr>Налог на имущество организаций (гл. 30 НК РФ) с 1 января 2014 г.</vt:lpstr>
      <vt:lpstr>Слайд 102</vt:lpstr>
      <vt:lpstr>Налог на имущество физических лиц с 1 января 2014 </vt:lpstr>
      <vt:lpstr>2015</vt:lpstr>
      <vt:lpstr>часть первая Налогового кодекса РФ с 1 января 2015 г.</vt:lpstr>
      <vt:lpstr>часть первая Налогового кодекса РФ с 1 января 2015 г.</vt:lpstr>
      <vt:lpstr>часть первая Налогового кодекса РФ с 1 января 2015 г.</vt:lpstr>
      <vt:lpstr>часть первая Налогового кодекса РФ с 1 января 2015 г.</vt:lpstr>
      <vt:lpstr>часть первая Налогового кодекса РФ с 1 января 2015 г.</vt:lpstr>
      <vt:lpstr>часть первая Налогового кодекса РФ с 1 января 2015 г.</vt:lpstr>
      <vt:lpstr>часть первая Налогового кодекса РФ с 1 января 2015 г.</vt:lpstr>
      <vt:lpstr>часть первая Налогового кодекса РФ с 1 января 2015 г.</vt:lpstr>
      <vt:lpstr>часть первая Налогового кодекса РФ с 1 января 2015 г.</vt:lpstr>
      <vt:lpstr>часть первая Налогового кодекса РФ с 1 января 2015 г.</vt:lpstr>
      <vt:lpstr>часть первая Налогового кодекса РФ с 1 января 2015 г.</vt:lpstr>
      <vt:lpstr>часть первая Налогового кодекса РФ с 1 января 2015 г.</vt:lpstr>
      <vt:lpstr>часть первая Налогового кодекса РФ с 1 января 2015 г.</vt:lpstr>
      <vt:lpstr>часть первая Налогового кодекса РФ с 1 января 2015 г.</vt:lpstr>
      <vt:lpstr>часть первая Налогового кодекса РФ с 1 января 2015 г.</vt:lpstr>
      <vt:lpstr>часть первая Налогового кодекса РФ с 1 января 2015 г.</vt:lpstr>
      <vt:lpstr>часть первая Налогового кодекса РФ с 1 января 2015 г.</vt:lpstr>
      <vt:lpstr>часть первая Налогового кодекса РФ с 1 января 2015 г.</vt:lpstr>
      <vt:lpstr>часть первая Налогового кодекса РФ с 1 января 2015 г.</vt:lpstr>
      <vt:lpstr>Налог на добавленную стоимость (гл. 21 НК РФ) с 1 января 2015 г. </vt:lpstr>
      <vt:lpstr>Налог на добавленную стоимость (гл. 21 НК РФ) с 1 января 2015 г. </vt:lpstr>
      <vt:lpstr>Налог на добавленную стоимость (гл. 21 НК РФ) с 1 января 2015 г. </vt:lpstr>
      <vt:lpstr>Налог на добавленную стоимость (гл. 21 НК РФ) с 1 января 2015 г. </vt:lpstr>
      <vt:lpstr>Налог на добавленную стоимость (гл. 21 НК РФ) с 1 января 2015 г. </vt:lpstr>
      <vt:lpstr>Налог на добавленную стоимость (гл. 21 НК РФ) с 1 января 2015 г. </vt:lpstr>
      <vt:lpstr>Налог на добавленную стоимость (гл. 21 НК РФ) с 1 января 2015 г. </vt:lpstr>
      <vt:lpstr>Налог на добавленную стоимость (гл. 21 НК РФ) с 1 января 2015 г.</vt:lpstr>
      <vt:lpstr>Налог на добавленную стоимость (гл. 21 НК РФ) с 1 января 2015 г.</vt:lpstr>
      <vt:lpstr>Налог на добавленную стоимость (гл. 21 НК РФ) с 1 января 2015 г.</vt:lpstr>
      <vt:lpstr>Налог на добавленную стоимость (гл. 21 НК РФ) с 1 января 2015 г.</vt:lpstr>
      <vt:lpstr>Акцизы (гл. 22 НК РФ) 1 января 2015 г.</vt:lpstr>
      <vt:lpstr>Акцизы (гл. 22 НК РФ) 1 января 2015 г.</vt:lpstr>
      <vt:lpstr>Акцизы (гл. 22 НК РФ) 1 января 2015 г.</vt:lpstr>
      <vt:lpstr>Акцизы (гл. 22 НК РФ) 1 января 2015 г.</vt:lpstr>
      <vt:lpstr>Акцизы (гл. 22 НК РФ) 1 января 2015 г.</vt:lpstr>
      <vt:lpstr>НДФЛ (гл. 23 НК РФ) 1 января 2015 г.</vt:lpstr>
      <vt:lpstr>НДФЛ (гл. 23 НК РФ) 1 января 2015 г.</vt:lpstr>
      <vt:lpstr>НДФЛ (гл. 23 НК РФ) 1 января 2015 г.</vt:lpstr>
      <vt:lpstr>НДФЛ (гл. 23 НК РФ) 1 января 2015 г.</vt:lpstr>
      <vt:lpstr>НДФЛ (гл. 23 НК РФ) 1 января 2015 г.</vt:lpstr>
      <vt:lpstr>НДФЛ (гл. 23 НК РФ) 1 января 2015 г.</vt:lpstr>
      <vt:lpstr>НДФЛ (гл. 23 НК РФ) 1 января 2015 г.</vt:lpstr>
      <vt:lpstr>Налог на прибыль (гл. 25 НК РФ) с 1 января 2015 г.</vt:lpstr>
      <vt:lpstr>Налог на прибыль (гл. 25 НК РФ) с 1 января 2015 г.</vt:lpstr>
      <vt:lpstr>Налог на прибыль (гл. 25 НК РФ) с 1 января 2015 г.</vt:lpstr>
      <vt:lpstr>Налог на прибыль (гл. 25 НК РФ) с 1 января 2015 г.</vt:lpstr>
      <vt:lpstr>Налог на прибыль (гл. 25 НК РФ) с 1 января 2015 г.</vt:lpstr>
      <vt:lpstr>Налог на прибыль (гл. 25 НК РФ) с 1 января 2015 г.</vt:lpstr>
      <vt:lpstr>Налог на прибыль (гл. 25 НК РФ) с 1 января 2015 г.</vt:lpstr>
      <vt:lpstr>Налог на прибыль (гл. 25 НК РФ) с 1 января 2015 г.</vt:lpstr>
      <vt:lpstr>Налог на прибыль (гл. 25 НК РФ) с 1 января 2015 г.</vt:lpstr>
      <vt:lpstr>Налог на прибыль (гл. 25 НК РФ) с 1 января 2015 г.</vt:lpstr>
      <vt:lpstr>Налог на прибыль (гл. 25 НК РФ) с 1 января 2015 г.</vt:lpstr>
      <vt:lpstr>Налог на прибыль (гл. 25 НК РФ) с 1 января 2015 г.</vt:lpstr>
      <vt:lpstr>Налог на прибыль (гл. 25 НК РФ) с 1 января 2015 г.</vt:lpstr>
      <vt:lpstr>Налог на прибыль (гл. 25 НК РФ) с 1 января 2015 г.</vt:lpstr>
      <vt:lpstr>Налог на прибыль (гл. 25 НК РФ) с 1 января 2015 г.</vt:lpstr>
      <vt:lpstr>Водный налог (гл. 25.2 НК РФ) </vt:lpstr>
      <vt:lpstr>Государственная пошлина (глава 25.3 НК РФ)   </vt:lpstr>
      <vt:lpstr>Государственная пошлина (глава 25.3 НК РФ)</vt:lpstr>
      <vt:lpstr>Налог на добычу полезных ископаемых (гл. 26 НК РФ)</vt:lpstr>
      <vt:lpstr>Налог на добычу полезных ископаемых (гл. 26 НК РФ)</vt:lpstr>
      <vt:lpstr>Налог на добычу полезных ископаемых (гл. 26 НК РФ)</vt:lpstr>
      <vt:lpstr>Налог на добычу полезных ископаемых (гл. 26 НК РФ) </vt:lpstr>
      <vt:lpstr>Единый сельскохозяйственный налог (гл. 26.1 НК РФ) </vt:lpstr>
      <vt:lpstr>Упрощенная система налогообложения (гл. 26.2 НК РФ) </vt:lpstr>
      <vt:lpstr>Упрощенная система налогообложения (гл. 26.2 НК РФ)</vt:lpstr>
      <vt:lpstr>Упрощенная система налогообложения (гл. 26.2 НК РФ)</vt:lpstr>
      <vt:lpstr>Упрощенная система налогообложения (гл. 26.2 НК РФ)</vt:lpstr>
      <vt:lpstr>Единый налог на вмененный доход (гл. 26.3 НК РФ) </vt:lpstr>
      <vt:lpstr>Единый налог на вмененный доход (гл. 26.3 НК РФ)</vt:lpstr>
      <vt:lpstr>Единый налог на вмененный доход (гл. 26.3 НК РФ)</vt:lpstr>
      <vt:lpstr>Патентная система налогообложения (гл. 26.5 НК РФ) </vt:lpstr>
      <vt:lpstr>Патентная система налогообложения (гл. 26.5 НК РФ)</vt:lpstr>
      <vt:lpstr>Патентная система налогообложения (гл. 26.5 НК РФ)</vt:lpstr>
      <vt:lpstr>Патентная система налогообложения (гл. 26.5 НК РФ)</vt:lpstr>
      <vt:lpstr>Транспортный налог (гл. 28 НК РФ) </vt:lpstr>
      <vt:lpstr>Налог на имущество организаций (гл. 30 НК РФ) </vt:lpstr>
      <vt:lpstr>Налог на имущество организаций (гл. 30 НК РФ) </vt:lpstr>
      <vt:lpstr>Налог на имущество организаций (гл. 30 НК РФ)</vt:lpstr>
      <vt:lpstr>Налог на имущество организаций (гл. 30 НК РФ)</vt:lpstr>
      <vt:lpstr>Налог на имущество организаций (гл. 30 НК РФ)</vt:lpstr>
      <vt:lpstr>Налог на имущество организаций (гл. 30 НК РФ)</vt:lpstr>
      <vt:lpstr>Налог на имущество организаций (гл. 30 НК РФ)</vt:lpstr>
      <vt:lpstr>Земельный налог (гл. 31 НК РФ)</vt:lpstr>
      <vt:lpstr>Земельный налог (гл. 31 НК РФ)</vt:lpstr>
      <vt:lpstr>Налог на имущество физических лиц (гл. 32 НК РФ) </vt:lpstr>
      <vt:lpstr>Налог на имущество физических лиц (гл. 32 НК РФ)</vt:lpstr>
      <vt:lpstr>Налог на имущество физических лиц (гл. 32 НК РФ)</vt:lpstr>
      <vt:lpstr>Налог на имущество физических лиц (гл. 32 НК РФ)</vt:lpstr>
      <vt:lpstr>Торговый сбор (гл. 33 НК РФ) </vt:lpstr>
      <vt:lpstr>Торговый сбор (гл. 33 НК РФ) </vt:lpstr>
      <vt:lpstr>2016</vt:lpstr>
      <vt:lpstr>часть первая Налогового кодекса РФ</vt:lpstr>
      <vt:lpstr>С 1 января 2016 года </vt:lpstr>
      <vt:lpstr>С 1 января 2016 года </vt:lpstr>
      <vt:lpstr>С 1 января 2016 года</vt:lpstr>
      <vt:lpstr>С 1 января 2016 года</vt:lpstr>
      <vt:lpstr>Ч.2</vt:lpstr>
      <vt:lpstr>НДС: с 1 января 2016 года </vt:lpstr>
      <vt:lpstr>НДС: с 1 января 2016 года</vt:lpstr>
      <vt:lpstr>с 1 января 2016 года</vt:lpstr>
      <vt:lpstr>Акцизы: с 1 января 2016 года</vt:lpstr>
      <vt:lpstr>Акцизы: с 1 января 2016 года</vt:lpstr>
      <vt:lpstr>Акцизы: с 1 января 2016 года</vt:lpstr>
      <vt:lpstr>Слайд 210</vt:lpstr>
      <vt:lpstr>НДФЛ: с 1 января 2016 года</vt:lpstr>
      <vt:lpstr>НДФЛ: с 1 января 2016 года</vt:lpstr>
      <vt:lpstr>НДФЛ: с 1 января 2016 года</vt:lpstr>
      <vt:lpstr>НДФЛ: с 1 января 2016 года</vt:lpstr>
      <vt:lpstr>НДФЛ: с 1 января 2016 года</vt:lpstr>
      <vt:lpstr>НДФЛ: с 1 января 2016 года</vt:lpstr>
      <vt:lpstr>НДФЛ: с 1 января 2016 года</vt:lpstr>
      <vt:lpstr>НДФЛ: с 1 января 2016 года</vt:lpstr>
      <vt:lpstr>НДФЛ: с 1 января 2016 года</vt:lpstr>
      <vt:lpstr>НДФЛ: с 1 января 2016 года</vt:lpstr>
      <vt:lpstr>НДФЛ: с 1 января 2016 года</vt:lpstr>
      <vt:lpstr>НДФЛ: с 1 января 2016 года</vt:lpstr>
      <vt:lpstr>НДФЛ: с 1 января 2016 года</vt:lpstr>
      <vt:lpstr>Налог на прибыль организаций:  с 1 января 2016 года</vt:lpstr>
      <vt:lpstr>Налог на прибыль организаций:  с 1 января 2016 года</vt:lpstr>
      <vt:lpstr>  Водный налог (гл. 25.2 НК РФ) С 1 января 2016 года   </vt:lpstr>
      <vt:lpstr>Налог на добычу полезных ископаемых (гл. 26 НК РФ) С 1 января 2016 года</vt:lpstr>
      <vt:lpstr>Налог на добычу полезных ископаемых (гл. 26 НК РФ) С 1 января 2016 года</vt:lpstr>
      <vt:lpstr>Налог на добычу полезных ископаемых (гл. 26 НК РФ) С 1 января 2016 года</vt:lpstr>
      <vt:lpstr>Упрощенная система налогообложения (гл. 26.2 НК РФ) С 1 января 2016 года </vt:lpstr>
      <vt:lpstr>Единый налог на вмененный доход (гл. 26.3 НК РФ) С 1 января 2016 года </vt:lpstr>
      <vt:lpstr>Слайд 232</vt:lpstr>
      <vt:lpstr>Транспортный налог (гл. 28 НК РФ)  С 1 января 2016 года  </vt:lpstr>
      <vt:lpstr> С 1 января 2016 года </vt:lpstr>
      <vt:lpstr>Налог на имущество организаций (гл. 30 НК РФ)  С 1 января 2016 года </vt:lpstr>
      <vt:lpstr>Слайд 236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Сравнительная характеристика образовательных учреждений, различных организационно-правовых форм</dc:title>
  <dc:creator>людмила григорович</dc:creator>
  <cp:lastModifiedBy>людмила григорович</cp:lastModifiedBy>
  <cp:revision>253</cp:revision>
  <dcterms:modified xsi:type="dcterms:W3CDTF">2016-04-05T21:38:39Z</dcterms:modified>
</cp:coreProperties>
</file>